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Lst>
  <p:sldSz cy="8229600" cx="14630400"/>
  <p:notesSz cx="8229600" cy="14630400"/>
  <p:embeddedFontLst>
    <p:embeddedFont>
      <p:font typeface="Overlock"/>
      <p:regular r:id="rId11"/>
      <p:bold r:id="rId12"/>
      <p:italic r:id="rId13"/>
      <p:boldItalic r:id="rId14"/>
    </p:embeddedFont>
    <p:embeddedFont>
      <p:font typeface="Roboto Medium"/>
      <p:regular r:id="rId15"/>
      <p:bold r:id="rId16"/>
      <p:italic r:id="rId17"/>
      <p:boldItalic r:id="rId18"/>
    </p:embeddedFont>
    <p:embeddedFont>
      <p:font typeface="Roboto"/>
      <p:regular r:id="rId19"/>
      <p:bold r:id="rId20"/>
      <p:italic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23" roundtripDataSignature="AMtx7miDccvOvQXpvArX2K/p4scX4dKd+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Roboto-bold.fntdata"/><Relationship Id="rId11" Type="http://schemas.openxmlformats.org/officeDocument/2006/relationships/font" Target="fonts/Overlock-regular.fntdata"/><Relationship Id="rId22" Type="http://schemas.openxmlformats.org/officeDocument/2006/relationships/font" Target="fonts/Roboto-boldItalic.fntdata"/><Relationship Id="rId10" Type="http://schemas.openxmlformats.org/officeDocument/2006/relationships/slide" Target="slides/slide6.xml"/><Relationship Id="rId21" Type="http://schemas.openxmlformats.org/officeDocument/2006/relationships/font" Target="fonts/Roboto-italic.fntdata"/><Relationship Id="rId13" Type="http://schemas.openxmlformats.org/officeDocument/2006/relationships/font" Target="fonts/Overlock-italic.fntdata"/><Relationship Id="rId12" Type="http://schemas.openxmlformats.org/officeDocument/2006/relationships/font" Target="fonts/Overlock-bold.fntdata"/><Relationship Id="rId23" Type="http://customschemas.google.com/relationships/presentationmetadata" Target="meta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font" Target="fonts/RobotoMedium-regular.fntdata"/><Relationship Id="rId14" Type="http://schemas.openxmlformats.org/officeDocument/2006/relationships/font" Target="fonts/Overlock-boldItalic.fntdata"/><Relationship Id="rId17" Type="http://schemas.openxmlformats.org/officeDocument/2006/relationships/font" Target="fonts/RobotoMedium-italic.fntdata"/><Relationship Id="rId16" Type="http://schemas.openxmlformats.org/officeDocument/2006/relationships/font" Target="fonts/RobotoMedium-bold.fntdata"/><Relationship Id="rId5" Type="http://schemas.openxmlformats.org/officeDocument/2006/relationships/slide" Target="slides/slide1.xml"/><Relationship Id="rId19" Type="http://schemas.openxmlformats.org/officeDocument/2006/relationships/font" Target="fonts/Roboto-regular.fntdata"/><Relationship Id="rId6" Type="http://schemas.openxmlformats.org/officeDocument/2006/relationships/slide" Target="slides/slide2.xml"/><Relationship Id="rId18" Type="http://schemas.openxmlformats.org/officeDocument/2006/relationships/font" Target="fonts/RobotoMedium-boldItalic.fntdata"/><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png>
</file>

<file path=ppt/media/image11.png>
</file>

<file path=ppt/media/image12.png>
</file>

<file path=ppt/media/image13.png>
</file>

<file path=ppt/media/image15.png>
</file>

<file path=ppt/media/image16.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371850" y="1097275"/>
            <a:ext cx="5486650" cy="54864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822950" y="6949425"/>
            <a:ext cx="6583675" cy="6583675"/>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 name="Shape 31"/>
        <p:cNvGrpSpPr/>
        <p:nvPr/>
      </p:nvGrpSpPr>
      <p:grpSpPr>
        <a:xfrm>
          <a:off x="0" y="0"/>
          <a:ext cx="0" cy="0"/>
          <a:chOff x="0" y="0"/>
          <a:chExt cx="0" cy="0"/>
        </a:xfrm>
      </p:grpSpPr>
      <p:sp>
        <p:nvSpPr>
          <p:cNvPr id="32" name="Google Shape;32;p1: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3" name="Google Shape;33;p1: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34" name="Google Shape;34;p1: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0" i="0" lang="en-US" sz="1800" u="none" cap="none" strike="noStrike">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 name="Shape 48"/>
        <p:cNvGrpSpPr/>
        <p:nvPr/>
      </p:nvGrpSpPr>
      <p:grpSpPr>
        <a:xfrm>
          <a:off x="0" y="0"/>
          <a:ext cx="0" cy="0"/>
          <a:chOff x="0" y="0"/>
          <a:chExt cx="0" cy="0"/>
        </a:xfrm>
      </p:grpSpPr>
      <p:sp>
        <p:nvSpPr>
          <p:cNvPr id="49" name="Google Shape;49;p2: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50" name="Google Shape;50;p2: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51" name="Google Shape;51;p2: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p3: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70" name="Google Shape;70;p3: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1200">
                <a:solidFill>
                  <a:schemeClr val="dk1"/>
                </a:solidFill>
                <a:latin typeface="Calibri"/>
                <a:ea typeface="Calibri"/>
                <a:cs typeface="Calibri"/>
                <a:sym typeface="Calibri"/>
              </a:rPr>
              <a:t>NASA's Near-Earth Object (NEO) program is responsible for tracking, assessing, and educating the public about potentially hazardous asteroids and comets.</a:t>
            </a:r>
            <a:br>
              <a:rPr lang="en-US" sz="1200">
                <a:solidFill>
                  <a:schemeClr val="dk1"/>
                </a:solidFill>
                <a:latin typeface="Calibri"/>
                <a:ea typeface="Calibri"/>
                <a:cs typeface="Calibri"/>
                <a:sym typeface="Calibri"/>
              </a:rPr>
            </a:br>
            <a:br>
              <a:rPr lang="en-US" sz="1200">
                <a:solidFill>
                  <a:schemeClr val="dk1"/>
                </a:solidFill>
                <a:latin typeface="Calibri"/>
                <a:ea typeface="Calibri"/>
                <a:cs typeface="Calibri"/>
                <a:sym typeface="Calibri"/>
              </a:rPr>
            </a:br>
            <a:r>
              <a:rPr lang="en-US" sz="1200">
                <a:solidFill>
                  <a:schemeClr val="dk1"/>
                </a:solidFill>
                <a:latin typeface="Calibri"/>
                <a:ea typeface="Calibri"/>
                <a:cs typeface="Calibri"/>
                <a:sym typeface="Calibri"/>
              </a:rPr>
              <a:t>The program provides detailed data on the orbits of NEOs, allowing scientists to better understand their trajectories and potential impact risks.</a:t>
            </a:r>
            <a:br>
              <a:rPr lang="en-US" sz="1200">
                <a:solidFill>
                  <a:schemeClr val="dk1"/>
                </a:solidFill>
                <a:latin typeface="Calibri"/>
                <a:ea typeface="Calibri"/>
                <a:cs typeface="Calibri"/>
                <a:sym typeface="Calibri"/>
              </a:rPr>
            </a:br>
            <a:br>
              <a:rPr lang="en-US" sz="1200">
                <a:solidFill>
                  <a:schemeClr val="dk1"/>
                </a:solidFill>
                <a:latin typeface="Calibri"/>
                <a:ea typeface="Calibri"/>
                <a:cs typeface="Calibri"/>
                <a:sym typeface="Calibri"/>
              </a:rPr>
            </a:br>
            <a:r>
              <a:rPr lang="en-US" sz="1200">
                <a:solidFill>
                  <a:schemeClr val="dk1"/>
                </a:solidFill>
                <a:latin typeface="Calibri"/>
                <a:ea typeface="Calibri"/>
                <a:cs typeface="Calibri"/>
                <a:sym typeface="Calibri"/>
              </a:rPr>
              <a:t>The impact assessment component of the program evaluates the threats posed by certain NEOs, helping to determine which ones require further monitoring or potential mitigation efforts.</a:t>
            </a:r>
            <a:br>
              <a:rPr lang="en-US" sz="1200">
                <a:solidFill>
                  <a:schemeClr val="dk1"/>
                </a:solidFill>
                <a:latin typeface="Calibri"/>
                <a:ea typeface="Calibri"/>
                <a:cs typeface="Calibri"/>
                <a:sym typeface="Calibri"/>
              </a:rPr>
            </a:br>
            <a:br>
              <a:rPr lang="en-US" sz="1200">
                <a:solidFill>
                  <a:schemeClr val="dk1"/>
                </a:solidFill>
                <a:latin typeface="Calibri"/>
                <a:ea typeface="Calibri"/>
                <a:cs typeface="Calibri"/>
                <a:sym typeface="Calibri"/>
              </a:rPr>
            </a:br>
            <a:r>
              <a:rPr lang="en-US" sz="1200">
                <a:solidFill>
                  <a:schemeClr val="dk1"/>
                </a:solidFill>
                <a:latin typeface="Calibri"/>
                <a:ea typeface="Calibri"/>
                <a:cs typeface="Calibri"/>
                <a:sym typeface="Calibri"/>
              </a:rPr>
              <a:t>In addition to the technical work, the NEO program also offers educational resources, such as news updates and learning materials, to inform the public about these celestial objects and the efforts to study them.</a:t>
            </a:r>
            <a:br>
              <a:rPr lang="en-US" sz="1200">
                <a:solidFill>
                  <a:schemeClr val="dk1"/>
                </a:solidFill>
                <a:latin typeface="Calibri"/>
                <a:ea typeface="Calibri"/>
                <a:cs typeface="Calibri"/>
                <a:sym typeface="Calibri"/>
              </a:rPr>
            </a:br>
            <a:br>
              <a:rPr lang="en-US" sz="1200">
                <a:solidFill>
                  <a:schemeClr val="dk1"/>
                </a:solidFill>
                <a:latin typeface="Calibri"/>
                <a:ea typeface="Calibri"/>
                <a:cs typeface="Calibri"/>
                <a:sym typeface="Calibri"/>
              </a:rPr>
            </a:br>
            <a:r>
              <a:rPr lang="en-US" sz="1200">
                <a:solidFill>
                  <a:schemeClr val="dk1"/>
                </a:solidFill>
                <a:latin typeface="Calibri"/>
                <a:ea typeface="Calibri"/>
                <a:cs typeface="Calibri"/>
                <a:sym typeface="Calibri"/>
              </a:rPr>
              <a:t>The goal is to continuously improve our understanding and monitoring of NEOs in order to protect our planet from potential impacts.</a:t>
            </a:r>
            <a:endParaRPr/>
          </a:p>
        </p:txBody>
      </p:sp>
      <p:sp>
        <p:nvSpPr>
          <p:cNvPr id="71" name="Google Shape;71;p3: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p4: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83" name="Google Shape;83;p4: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84" name="Google Shape;84;p4: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p5: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06" name="Google Shape;106;p5: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107" name="Google Shape;107;p5: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p6: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25" name="Google Shape;125;p6: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126" name="Google Shape;126;p6: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hyperlink" Target="https://gamma.app/?utm_source=made-with-gamma" TargetMode="External"/><Relationship Id="rId4"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hyperlink" Target="https://gamma.app/?utm_source=made-with-gamma" TargetMode="External"/><Relationship Id="rId4"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hyperlink" Target="https://gamma.app/?utm_source=made-with-gamma" TargetMode="External"/><Relationship Id="rId4"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hyperlink" Target="https://gamma.app/?utm_source=made-with-gamma" TargetMode="External"/><Relationship Id="rId4"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hyperlink" Target="https://gamma.app/?utm_source=made-with-gamma" TargetMode="External"/><Relationship Id="rId4"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hyperlink" Target="https://gamma.app/?utm_source=made-with-gamma" TargetMode="External"/><Relationship Id="rId4"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 master">
  <p:cSld name="Slide 1 master">
    <p:spTree>
      <p:nvGrpSpPr>
        <p:cNvPr id="6" name="Shape 6"/>
        <p:cNvGrpSpPr/>
        <p:nvPr/>
      </p:nvGrpSpPr>
      <p:grpSpPr>
        <a:xfrm>
          <a:off x="0" y="0"/>
          <a:ext cx="0" cy="0"/>
          <a:chOff x="0" y="0"/>
          <a:chExt cx="0" cy="0"/>
        </a:xfrm>
      </p:grpSpPr>
      <p:pic>
        <p:nvPicPr>
          <p:cNvPr descr="preencoded.png" id="7" name="Google Shape;7;p8"/>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8" name="Google Shape;8;p8"/>
          <p:cNvSpPr/>
          <p:nvPr/>
        </p:nvSpPr>
        <p:spPr>
          <a:xfrm>
            <a:off x="0" y="0"/>
            <a:ext cx="14630400" cy="8229600"/>
          </a:xfrm>
          <a:prstGeom prst="rect">
            <a:avLst/>
          </a:prstGeom>
          <a:solidFill>
            <a:srgbClr val="000018">
              <a:alpha val="7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9" name="Google Shape;9;p8">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2 master">
  <p:cSld name="Slide 2 master">
    <p:spTree>
      <p:nvGrpSpPr>
        <p:cNvPr id="10" name="Shape 10"/>
        <p:cNvGrpSpPr/>
        <p:nvPr/>
      </p:nvGrpSpPr>
      <p:grpSpPr>
        <a:xfrm>
          <a:off x="0" y="0"/>
          <a:ext cx="0" cy="0"/>
          <a:chOff x="0" y="0"/>
          <a:chExt cx="0" cy="0"/>
        </a:xfrm>
      </p:grpSpPr>
      <p:pic>
        <p:nvPicPr>
          <p:cNvPr descr="preencoded.png" id="11" name="Google Shape;11;p9"/>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12" name="Google Shape;12;p9"/>
          <p:cNvSpPr/>
          <p:nvPr/>
        </p:nvSpPr>
        <p:spPr>
          <a:xfrm>
            <a:off x="0" y="0"/>
            <a:ext cx="14630400" cy="8229600"/>
          </a:xfrm>
          <a:prstGeom prst="rect">
            <a:avLst/>
          </a:prstGeom>
          <a:solidFill>
            <a:srgbClr val="000018">
              <a:alpha val="7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3" name="Google Shape;13;p9">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3 master">
  <p:cSld name="Slide 3 master">
    <p:spTree>
      <p:nvGrpSpPr>
        <p:cNvPr id="14" name="Shape 14"/>
        <p:cNvGrpSpPr/>
        <p:nvPr/>
      </p:nvGrpSpPr>
      <p:grpSpPr>
        <a:xfrm>
          <a:off x="0" y="0"/>
          <a:ext cx="0" cy="0"/>
          <a:chOff x="0" y="0"/>
          <a:chExt cx="0" cy="0"/>
        </a:xfrm>
      </p:grpSpPr>
      <p:pic>
        <p:nvPicPr>
          <p:cNvPr descr="preencoded.png" id="15" name="Google Shape;15;p10"/>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16" name="Google Shape;16;p10"/>
          <p:cNvSpPr/>
          <p:nvPr/>
        </p:nvSpPr>
        <p:spPr>
          <a:xfrm>
            <a:off x="0" y="0"/>
            <a:ext cx="14630400" cy="8229600"/>
          </a:xfrm>
          <a:prstGeom prst="rect">
            <a:avLst/>
          </a:prstGeom>
          <a:solidFill>
            <a:srgbClr val="000018">
              <a:alpha val="7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7" name="Google Shape;17;p10">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4 master">
  <p:cSld name="Slide 4 master">
    <p:spTree>
      <p:nvGrpSpPr>
        <p:cNvPr id="18" name="Shape 18"/>
        <p:cNvGrpSpPr/>
        <p:nvPr/>
      </p:nvGrpSpPr>
      <p:grpSpPr>
        <a:xfrm>
          <a:off x="0" y="0"/>
          <a:ext cx="0" cy="0"/>
          <a:chOff x="0" y="0"/>
          <a:chExt cx="0" cy="0"/>
        </a:xfrm>
      </p:grpSpPr>
      <p:pic>
        <p:nvPicPr>
          <p:cNvPr descr="preencoded.png" id="19" name="Google Shape;19;p11"/>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20" name="Google Shape;20;p11"/>
          <p:cNvSpPr/>
          <p:nvPr/>
        </p:nvSpPr>
        <p:spPr>
          <a:xfrm>
            <a:off x="0" y="0"/>
            <a:ext cx="14630400" cy="8229600"/>
          </a:xfrm>
          <a:prstGeom prst="rect">
            <a:avLst/>
          </a:prstGeom>
          <a:solidFill>
            <a:srgbClr val="000018">
              <a:alpha val="7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21" name="Google Shape;21;p11">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5 master">
  <p:cSld name="Slide 5 master">
    <p:spTree>
      <p:nvGrpSpPr>
        <p:cNvPr id="22" name="Shape 22"/>
        <p:cNvGrpSpPr/>
        <p:nvPr/>
      </p:nvGrpSpPr>
      <p:grpSpPr>
        <a:xfrm>
          <a:off x="0" y="0"/>
          <a:ext cx="0" cy="0"/>
          <a:chOff x="0" y="0"/>
          <a:chExt cx="0" cy="0"/>
        </a:xfrm>
      </p:grpSpPr>
      <p:pic>
        <p:nvPicPr>
          <p:cNvPr descr="preencoded.png" id="23" name="Google Shape;23;p12"/>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24" name="Google Shape;24;p12"/>
          <p:cNvSpPr/>
          <p:nvPr/>
        </p:nvSpPr>
        <p:spPr>
          <a:xfrm>
            <a:off x="0" y="0"/>
            <a:ext cx="14630400" cy="8229600"/>
          </a:xfrm>
          <a:prstGeom prst="rect">
            <a:avLst/>
          </a:prstGeom>
          <a:solidFill>
            <a:srgbClr val="000018">
              <a:alpha val="7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25" name="Google Shape;25;p12">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6 master">
  <p:cSld name="Slide 6 master">
    <p:spTree>
      <p:nvGrpSpPr>
        <p:cNvPr id="26" name="Shape 26"/>
        <p:cNvGrpSpPr/>
        <p:nvPr/>
      </p:nvGrpSpPr>
      <p:grpSpPr>
        <a:xfrm>
          <a:off x="0" y="0"/>
          <a:ext cx="0" cy="0"/>
          <a:chOff x="0" y="0"/>
          <a:chExt cx="0" cy="0"/>
        </a:xfrm>
      </p:grpSpPr>
      <p:pic>
        <p:nvPicPr>
          <p:cNvPr descr="preencoded.png" id="27" name="Google Shape;27;p13"/>
          <p:cNvPicPr preferRelativeResize="0"/>
          <p:nvPr/>
        </p:nvPicPr>
        <p:blipFill rotWithShape="1">
          <a:blip r:embed="rId2">
            <a:alphaModFix/>
          </a:blip>
          <a:srcRect b="0" l="0" r="0" t="0"/>
          <a:stretch/>
        </p:blipFill>
        <p:spPr>
          <a:xfrm>
            <a:off x="0" y="0"/>
            <a:ext cx="14630400" cy="8229600"/>
          </a:xfrm>
          <a:prstGeom prst="rect">
            <a:avLst/>
          </a:prstGeom>
          <a:noFill/>
          <a:ln>
            <a:noFill/>
          </a:ln>
        </p:spPr>
      </p:pic>
      <p:sp>
        <p:nvSpPr>
          <p:cNvPr id="28" name="Google Shape;28;p13"/>
          <p:cNvSpPr/>
          <p:nvPr/>
        </p:nvSpPr>
        <p:spPr>
          <a:xfrm>
            <a:off x="0" y="0"/>
            <a:ext cx="14630400" cy="8229600"/>
          </a:xfrm>
          <a:prstGeom prst="rect">
            <a:avLst/>
          </a:prstGeom>
          <a:solidFill>
            <a:srgbClr val="000018">
              <a:alpha val="7490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29" name="Google Shape;29;p13">
            <a:hlinkClick r:id="rId3"/>
          </p:cNvPr>
          <p:cNvPicPr preferRelativeResize="0"/>
          <p:nvPr/>
        </p:nvPicPr>
        <p:blipFill rotWithShape="1">
          <a:blip r:embed="rId4">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p:cSld name="DEFAULT">
    <p:bg>
      <p:bgPr>
        <a:solidFill>
          <a:schemeClr val="lt1"/>
        </a:solidFill>
      </p:bgPr>
    </p:bg>
    <p:spTree>
      <p:nvGrpSpPr>
        <p:cNvPr id="30" name="Shape 30"/>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5.png"/><Relationship Id="rId4" Type="http://schemas.openxmlformats.org/officeDocument/2006/relationships/image" Target="../media/image9.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1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11.png"/><Relationship Id="rId4" Type="http://schemas.openxmlformats.org/officeDocument/2006/relationships/image" Target="../media/image6.png"/><Relationship Id="rId10" Type="http://schemas.openxmlformats.org/officeDocument/2006/relationships/hyperlink" Target="https://pioneeringneos.000.pe/" TargetMode="External"/><Relationship Id="rId9" Type="http://schemas.openxmlformats.org/officeDocument/2006/relationships/slide" Target="/ppt/slides/slide6.xml"/><Relationship Id="rId5" Type="http://schemas.openxmlformats.org/officeDocument/2006/relationships/image" Target="../media/image13.png"/><Relationship Id="rId6" Type="http://schemas.openxmlformats.org/officeDocument/2006/relationships/image" Target="../media/image10.png"/><Relationship Id="rId7" Type="http://schemas.openxmlformats.org/officeDocument/2006/relationships/image" Target="../media/image12.png"/><Relationship Id="rId8" Type="http://schemas.openxmlformats.org/officeDocument/2006/relationships/image" Target="../media/image9.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 name="Shape 35"/>
        <p:cNvGrpSpPr/>
        <p:nvPr/>
      </p:nvGrpSpPr>
      <p:grpSpPr>
        <a:xfrm>
          <a:off x="0" y="0"/>
          <a:ext cx="0" cy="0"/>
          <a:chOff x="0" y="0"/>
          <a:chExt cx="0" cy="0"/>
        </a:xfrm>
      </p:grpSpPr>
      <p:pic>
        <p:nvPicPr>
          <p:cNvPr descr="preencoded.png" id="36" name="Google Shape;36;p1"/>
          <p:cNvPicPr preferRelativeResize="0"/>
          <p:nvPr/>
        </p:nvPicPr>
        <p:blipFill rotWithShape="1">
          <a:blip r:embed="rId3">
            <a:alphaModFix/>
          </a:blip>
          <a:srcRect b="0" l="0" r="0" t="0"/>
          <a:stretch/>
        </p:blipFill>
        <p:spPr>
          <a:xfrm>
            <a:off x="0" y="0"/>
            <a:ext cx="14630400" cy="8232100"/>
          </a:xfrm>
          <a:prstGeom prst="rect">
            <a:avLst/>
          </a:prstGeom>
          <a:noFill/>
          <a:ln>
            <a:noFill/>
          </a:ln>
        </p:spPr>
      </p:pic>
      <p:sp>
        <p:nvSpPr>
          <p:cNvPr id="37" name="Google Shape;37;p1"/>
          <p:cNvSpPr/>
          <p:nvPr/>
        </p:nvSpPr>
        <p:spPr>
          <a:xfrm>
            <a:off x="0" y="0"/>
            <a:ext cx="14630400" cy="8232100"/>
          </a:xfrm>
          <a:prstGeom prst="rect">
            <a:avLst/>
          </a:prstGeom>
          <a:solidFill>
            <a:srgbClr val="000018">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1"/>
          <p:cNvSpPr/>
          <p:nvPr/>
        </p:nvSpPr>
        <p:spPr>
          <a:xfrm>
            <a:off x="751999" y="590907"/>
            <a:ext cx="7413665" cy="926663"/>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FFFFFF"/>
              </a:buClr>
              <a:buSzPts val="5800"/>
              <a:buFont typeface="Roboto Medium"/>
              <a:buNone/>
            </a:pPr>
            <a:r>
              <a:rPr b="0" i="0" lang="en-US" sz="5800" u="sng" cap="none" strike="noStrike">
                <a:solidFill>
                  <a:srgbClr val="FFFFFF"/>
                </a:solidFill>
                <a:latin typeface="Roboto Medium"/>
                <a:ea typeface="Roboto Medium"/>
                <a:cs typeface="Roboto Medium"/>
                <a:sym typeface="Roboto Medium"/>
              </a:rPr>
              <a:t>Cosmos Pioneers</a:t>
            </a:r>
            <a:endParaRPr b="0" i="0" sz="5800" u="none" cap="none" strike="noStrike">
              <a:solidFill>
                <a:schemeClr val="dk1"/>
              </a:solidFill>
              <a:latin typeface="Calibri"/>
              <a:ea typeface="Calibri"/>
              <a:cs typeface="Calibri"/>
              <a:sym typeface="Calibri"/>
            </a:endParaRPr>
          </a:p>
        </p:txBody>
      </p:sp>
      <p:sp>
        <p:nvSpPr>
          <p:cNvPr id="39" name="Google Shape;39;p1"/>
          <p:cNvSpPr/>
          <p:nvPr/>
        </p:nvSpPr>
        <p:spPr>
          <a:xfrm>
            <a:off x="751999" y="1839873"/>
            <a:ext cx="10338078" cy="402788"/>
          </a:xfrm>
          <a:prstGeom prst="rect">
            <a:avLst/>
          </a:prstGeom>
          <a:noFill/>
          <a:ln>
            <a:noFill/>
          </a:ln>
        </p:spPr>
        <p:txBody>
          <a:bodyPr anchorCtr="0" anchor="t" bIns="0" lIns="0" spcFirstLastPara="1" rIns="0" wrap="square" tIns="0">
            <a:noAutofit/>
          </a:bodyPr>
          <a:lstStyle/>
          <a:p>
            <a:pPr indent="0" lvl="0" marL="0" marR="0" rtl="0" algn="l">
              <a:lnSpc>
                <a:spcPct val="126000"/>
              </a:lnSpc>
              <a:spcBef>
                <a:spcPts val="0"/>
              </a:spcBef>
              <a:spcAft>
                <a:spcPts val="0"/>
              </a:spcAft>
              <a:buClr>
                <a:srgbClr val="CFD0D8"/>
              </a:buClr>
              <a:buSzPts val="2500"/>
              <a:buFont typeface="Roboto Medium"/>
              <a:buNone/>
            </a:pPr>
            <a:r>
              <a:rPr b="1" i="0" lang="en-US" sz="2500" u="none" cap="none" strike="noStrike">
                <a:solidFill>
                  <a:srgbClr val="CFD0D8"/>
                </a:solidFill>
                <a:latin typeface="Roboto Medium"/>
                <a:ea typeface="Roboto Medium"/>
                <a:cs typeface="Roboto Medium"/>
                <a:sym typeface="Roboto Medium"/>
              </a:rPr>
              <a:t>Our team is made up of talented individuals with expertise and passion.</a:t>
            </a:r>
            <a:endParaRPr b="0" i="0" sz="2500" u="none" cap="none" strike="noStrike">
              <a:solidFill>
                <a:schemeClr val="dk1"/>
              </a:solidFill>
              <a:latin typeface="Calibri"/>
              <a:ea typeface="Calibri"/>
              <a:cs typeface="Calibri"/>
              <a:sym typeface="Calibri"/>
            </a:endParaRPr>
          </a:p>
        </p:txBody>
      </p:sp>
      <p:sp>
        <p:nvSpPr>
          <p:cNvPr id="40" name="Google Shape;40;p1"/>
          <p:cNvSpPr/>
          <p:nvPr/>
        </p:nvSpPr>
        <p:spPr>
          <a:xfrm>
            <a:off x="751999" y="2564963"/>
            <a:ext cx="3223260" cy="402788"/>
          </a:xfrm>
          <a:prstGeom prst="rect">
            <a:avLst/>
          </a:prstGeom>
          <a:noFill/>
          <a:ln>
            <a:noFill/>
          </a:ln>
        </p:spPr>
        <p:txBody>
          <a:bodyPr anchorCtr="0" anchor="t" bIns="0" lIns="0" spcFirstLastPara="1" rIns="0" wrap="square" tIns="0">
            <a:noAutofit/>
          </a:bodyPr>
          <a:lstStyle/>
          <a:p>
            <a:pPr indent="0" lvl="0" marL="0" marR="0" rtl="0" algn="l">
              <a:lnSpc>
                <a:spcPct val="126000"/>
              </a:lnSpc>
              <a:spcBef>
                <a:spcPts val="0"/>
              </a:spcBef>
              <a:spcAft>
                <a:spcPts val="0"/>
              </a:spcAft>
              <a:buClr>
                <a:srgbClr val="CFD0D8"/>
              </a:buClr>
              <a:buSzPts val="2500"/>
              <a:buFont typeface="Roboto Medium"/>
              <a:buNone/>
            </a:pPr>
            <a:r>
              <a:rPr b="1" i="0" lang="en-US" sz="2500" u="none" cap="none" strike="noStrike">
                <a:solidFill>
                  <a:srgbClr val="CFD0D8"/>
                </a:solidFill>
                <a:latin typeface="Roboto Medium"/>
                <a:ea typeface="Roboto Medium"/>
                <a:cs typeface="Roboto Medium"/>
                <a:sym typeface="Roboto Medium"/>
              </a:rPr>
              <a:t>Team Members:</a:t>
            </a:r>
            <a:endParaRPr b="0" i="0" sz="2500" u="none" cap="none" strike="noStrike">
              <a:solidFill>
                <a:schemeClr val="dk1"/>
              </a:solidFill>
              <a:latin typeface="Calibri"/>
              <a:ea typeface="Calibri"/>
              <a:cs typeface="Calibri"/>
              <a:sym typeface="Calibri"/>
            </a:endParaRPr>
          </a:p>
        </p:txBody>
      </p:sp>
      <p:sp>
        <p:nvSpPr>
          <p:cNvPr id="41" name="Google Shape;41;p1"/>
          <p:cNvSpPr/>
          <p:nvPr/>
        </p:nvSpPr>
        <p:spPr>
          <a:xfrm>
            <a:off x="751999" y="3290054"/>
            <a:ext cx="2686050" cy="335756"/>
          </a:xfrm>
          <a:prstGeom prst="rect">
            <a:avLst/>
          </a:prstGeom>
          <a:noFill/>
          <a:ln>
            <a:noFill/>
          </a:ln>
        </p:spPr>
        <p:txBody>
          <a:bodyPr anchorCtr="0" anchor="t" bIns="0" lIns="0" spcFirstLastPara="1" rIns="0" wrap="square" tIns="0">
            <a:noAutofit/>
          </a:bodyPr>
          <a:lstStyle/>
          <a:p>
            <a:pPr indent="0" lvl="0" marL="0" marR="0" rtl="0" algn="l">
              <a:lnSpc>
                <a:spcPct val="123809"/>
              </a:lnSpc>
              <a:spcBef>
                <a:spcPts val="0"/>
              </a:spcBef>
              <a:spcAft>
                <a:spcPts val="0"/>
              </a:spcAft>
              <a:buClr>
                <a:srgbClr val="CFD0D8"/>
              </a:buClr>
              <a:buSzPts val="2100"/>
              <a:buFont typeface="Roboto Medium"/>
              <a:buNone/>
            </a:pPr>
            <a:r>
              <a:rPr b="0" i="0" lang="en-US" sz="2100" u="none" cap="none" strike="noStrike">
                <a:solidFill>
                  <a:srgbClr val="CFD0D8"/>
                </a:solidFill>
                <a:latin typeface="Roboto Medium"/>
                <a:ea typeface="Roboto Medium"/>
                <a:cs typeface="Roboto Medium"/>
                <a:sym typeface="Roboto Medium"/>
              </a:rPr>
              <a:t>Punit Bhatarkar</a:t>
            </a:r>
            <a:endParaRPr b="0" i="0" sz="2100" u="none" cap="none" strike="noStrike">
              <a:solidFill>
                <a:schemeClr val="dk1"/>
              </a:solidFill>
              <a:latin typeface="Calibri"/>
              <a:ea typeface="Calibri"/>
              <a:cs typeface="Calibri"/>
              <a:sym typeface="Calibri"/>
            </a:endParaRPr>
          </a:p>
        </p:txBody>
      </p:sp>
      <p:sp>
        <p:nvSpPr>
          <p:cNvPr id="42" name="Google Shape;42;p1"/>
          <p:cNvSpPr/>
          <p:nvPr/>
        </p:nvSpPr>
        <p:spPr>
          <a:xfrm>
            <a:off x="751999" y="3948113"/>
            <a:ext cx="2686050" cy="335756"/>
          </a:xfrm>
          <a:prstGeom prst="rect">
            <a:avLst/>
          </a:prstGeom>
          <a:noFill/>
          <a:ln>
            <a:noFill/>
          </a:ln>
        </p:spPr>
        <p:txBody>
          <a:bodyPr anchorCtr="0" anchor="t" bIns="0" lIns="0" spcFirstLastPara="1" rIns="0" wrap="square" tIns="0">
            <a:noAutofit/>
          </a:bodyPr>
          <a:lstStyle/>
          <a:p>
            <a:pPr indent="0" lvl="0" marL="0" marR="0" rtl="0" algn="l">
              <a:lnSpc>
                <a:spcPct val="123809"/>
              </a:lnSpc>
              <a:spcBef>
                <a:spcPts val="0"/>
              </a:spcBef>
              <a:spcAft>
                <a:spcPts val="0"/>
              </a:spcAft>
              <a:buClr>
                <a:srgbClr val="CFD0D8"/>
              </a:buClr>
              <a:buSzPts val="2100"/>
              <a:buFont typeface="Roboto Medium"/>
              <a:buNone/>
            </a:pPr>
            <a:r>
              <a:rPr b="0" i="0" lang="en-US" sz="2100" u="none" cap="none" strike="noStrike">
                <a:solidFill>
                  <a:srgbClr val="CFD0D8"/>
                </a:solidFill>
                <a:latin typeface="Roboto Medium"/>
                <a:ea typeface="Roboto Medium"/>
                <a:cs typeface="Roboto Medium"/>
                <a:sym typeface="Roboto Medium"/>
              </a:rPr>
              <a:t>Aditya Patil</a:t>
            </a:r>
            <a:endParaRPr b="0" i="0" sz="2100" u="none" cap="none" strike="noStrike">
              <a:solidFill>
                <a:schemeClr val="dk1"/>
              </a:solidFill>
              <a:latin typeface="Calibri"/>
              <a:ea typeface="Calibri"/>
              <a:cs typeface="Calibri"/>
              <a:sym typeface="Calibri"/>
            </a:endParaRPr>
          </a:p>
        </p:txBody>
      </p:sp>
      <p:sp>
        <p:nvSpPr>
          <p:cNvPr id="43" name="Google Shape;43;p1"/>
          <p:cNvSpPr/>
          <p:nvPr/>
        </p:nvSpPr>
        <p:spPr>
          <a:xfrm>
            <a:off x="751999" y="4606171"/>
            <a:ext cx="2686050" cy="335756"/>
          </a:xfrm>
          <a:prstGeom prst="rect">
            <a:avLst/>
          </a:prstGeom>
          <a:noFill/>
          <a:ln>
            <a:noFill/>
          </a:ln>
        </p:spPr>
        <p:txBody>
          <a:bodyPr anchorCtr="0" anchor="t" bIns="0" lIns="0" spcFirstLastPara="1" rIns="0" wrap="square" tIns="0">
            <a:noAutofit/>
          </a:bodyPr>
          <a:lstStyle/>
          <a:p>
            <a:pPr indent="0" lvl="0" marL="0" marR="0" rtl="0" algn="l">
              <a:lnSpc>
                <a:spcPct val="123809"/>
              </a:lnSpc>
              <a:spcBef>
                <a:spcPts val="0"/>
              </a:spcBef>
              <a:spcAft>
                <a:spcPts val="0"/>
              </a:spcAft>
              <a:buClr>
                <a:srgbClr val="CFD0D8"/>
              </a:buClr>
              <a:buSzPts val="2100"/>
              <a:buFont typeface="Roboto Medium"/>
              <a:buNone/>
            </a:pPr>
            <a:r>
              <a:rPr b="0" i="0" lang="en-US" sz="2100" u="none" cap="none" strike="noStrike">
                <a:solidFill>
                  <a:srgbClr val="CFD0D8"/>
                </a:solidFill>
                <a:latin typeface="Roboto Medium"/>
                <a:ea typeface="Roboto Medium"/>
                <a:cs typeface="Roboto Medium"/>
                <a:sym typeface="Roboto Medium"/>
              </a:rPr>
              <a:t>Ritesh Patil</a:t>
            </a:r>
            <a:endParaRPr b="0" i="0" sz="2100" u="none" cap="none" strike="noStrike">
              <a:solidFill>
                <a:schemeClr val="dk1"/>
              </a:solidFill>
              <a:latin typeface="Calibri"/>
              <a:ea typeface="Calibri"/>
              <a:cs typeface="Calibri"/>
              <a:sym typeface="Calibri"/>
            </a:endParaRPr>
          </a:p>
        </p:txBody>
      </p:sp>
      <p:sp>
        <p:nvSpPr>
          <p:cNvPr id="44" name="Google Shape;44;p1"/>
          <p:cNvSpPr/>
          <p:nvPr/>
        </p:nvSpPr>
        <p:spPr>
          <a:xfrm>
            <a:off x="751999" y="5264229"/>
            <a:ext cx="2686050" cy="335756"/>
          </a:xfrm>
          <a:prstGeom prst="rect">
            <a:avLst/>
          </a:prstGeom>
          <a:noFill/>
          <a:ln>
            <a:noFill/>
          </a:ln>
        </p:spPr>
        <p:txBody>
          <a:bodyPr anchorCtr="0" anchor="t" bIns="0" lIns="0" spcFirstLastPara="1" rIns="0" wrap="square" tIns="0">
            <a:noAutofit/>
          </a:bodyPr>
          <a:lstStyle/>
          <a:p>
            <a:pPr indent="0" lvl="0" marL="0" marR="0" rtl="0" algn="l">
              <a:lnSpc>
                <a:spcPct val="123809"/>
              </a:lnSpc>
              <a:spcBef>
                <a:spcPts val="0"/>
              </a:spcBef>
              <a:spcAft>
                <a:spcPts val="0"/>
              </a:spcAft>
              <a:buClr>
                <a:srgbClr val="CFD0D8"/>
              </a:buClr>
              <a:buSzPts val="2100"/>
              <a:buFont typeface="Roboto Medium"/>
              <a:buNone/>
            </a:pPr>
            <a:r>
              <a:rPr b="0" i="0" lang="en-US" sz="2100" u="none" cap="none" strike="noStrike">
                <a:solidFill>
                  <a:srgbClr val="CFD0D8"/>
                </a:solidFill>
                <a:latin typeface="Roboto Medium"/>
                <a:ea typeface="Roboto Medium"/>
                <a:cs typeface="Roboto Medium"/>
                <a:sym typeface="Roboto Medium"/>
              </a:rPr>
              <a:t>Atharva Kamble</a:t>
            </a:r>
            <a:endParaRPr b="0" i="0" sz="2100" u="none" cap="none" strike="noStrike">
              <a:solidFill>
                <a:schemeClr val="dk1"/>
              </a:solidFill>
              <a:latin typeface="Calibri"/>
              <a:ea typeface="Calibri"/>
              <a:cs typeface="Calibri"/>
              <a:sym typeface="Calibri"/>
            </a:endParaRPr>
          </a:p>
        </p:txBody>
      </p:sp>
      <p:sp>
        <p:nvSpPr>
          <p:cNvPr id="45" name="Google Shape;45;p1"/>
          <p:cNvSpPr/>
          <p:nvPr/>
        </p:nvSpPr>
        <p:spPr>
          <a:xfrm>
            <a:off x="751999" y="5922288"/>
            <a:ext cx="2686050" cy="335756"/>
          </a:xfrm>
          <a:prstGeom prst="rect">
            <a:avLst/>
          </a:prstGeom>
          <a:noFill/>
          <a:ln>
            <a:noFill/>
          </a:ln>
        </p:spPr>
        <p:txBody>
          <a:bodyPr anchorCtr="0" anchor="t" bIns="0" lIns="0" spcFirstLastPara="1" rIns="0" wrap="square" tIns="0">
            <a:noAutofit/>
          </a:bodyPr>
          <a:lstStyle/>
          <a:p>
            <a:pPr indent="0" lvl="0" marL="0" marR="0" rtl="0" algn="l">
              <a:lnSpc>
                <a:spcPct val="123809"/>
              </a:lnSpc>
              <a:spcBef>
                <a:spcPts val="0"/>
              </a:spcBef>
              <a:spcAft>
                <a:spcPts val="0"/>
              </a:spcAft>
              <a:buClr>
                <a:srgbClr val="CFD0D8"/>
              </a:buClr>
              <a:buSzPts val="2100"/>
              <a:buFont typeface="Roboto Medium"/>
              <a:buNone/>
            </a:pPr>
            <a:r>
              <a:rPr b="0" i="0" lang="en-US" sz="2100" u="none" cap="none" strike="noStrike">
                <a:solidFill>
                  <a:srgbClr val="CFD0D8"/>
                </a:solidFill>
                <a:latin typeface="Roboto Medium"/>
                <a:ea typeface="Roboto Medium"/>
                <a:cs typeface="Roboto Medium"/>
                <a:sym typeface="Roboto Medium"/>
              </a:rPr>
              <a:t>Nikhil Shinde</a:t>
            </a:r>
            <a:endParaRPr b="0" i="0" sz="2100" u="none" cap="none" strike="noStrike">
              <a:solidFill>
                <a:schemeClr val="dk1"/>
              </a:solidFill>
              <a:latin typeface="Calibri"/>
              <a:ea typeface="Calibri"/>
              <a:cs typeface="Calibri"/>
              <a:sym typeface="Calibri"/>
            </a:endParaRPr>
          </a:p>
        </p:txBody>
      </p:sp>
      <p:sp>
        <p:nvSpPr>
          <p:cNvPr id="46" name="Google Shape;46;p1"/>
          <p:cNvSpPr/>
          <p:nvPr/>
        </p:nvSpPr>
        <p:spPr>
          <a:xfrm>
            <a:off x="751999" y="6580346"/>
            <a:ext cx="2686050" cy="335756"/>
          </a:xfrm>
          <a:prstGeom prst="rect">
            <a:avLst/>
          </a:prstGeom>
          <a:noFill/>
          <a:ln>
            <a:noFill/>
          </a:ln>
        </p:spPr>
        <p:txBody>
          <a:bodyPr anchorCtr="0" anchor="t" bIns="0" lIns="0" spcFirstLastPara="1" rIns="0" wrap="square" tIns="0">
            <a:noAutofit/>
          </a:bodyPr>
          <a:lstStyle/>
          <a:p>
            <a:pPr indent="0" lvl="0" marL="0" marR="0" rtl="0" algn="l">
              <a:lnSpc>
                <a:spcPct val="123809"/>
              </a:lnSpc>
              <a:spcBef>
                <a:spcPts val="0"/>
              </a:spcBef>
              <a:spcAft>
                <a:spcPts val="0"/>
              </a:spcAft>
              <a:buClr>
                <a:srgbClr val="CFD0D8"/>
              </a:buClr>
              <a:buSzPts val="2100"/>
              <a:buFont typeface="Roboto Medium"/>
              <a:buNone/>
            </a:pPr>
            <a:r>
              <a:rPr b="0" i="0" lang="en-US" sz="2100" u="none" cap="none" strike="noStrike">
                <a:solidFill>
                  <a:srgbClr val="CFD0D8"/>
                </a:solidFill>
                <a:latin typeface="Roboto Medium"/>
                <a:ea typeface="Roboto Medium"/>
                <a:cs typeface="Roboto Medium"/>
                <a:sym typeface="Roboto Medium"/>
              </a:rPr>
              <a:t>Soham Chaudhary</a:t>
            </a:r>
            <a:endParaRPr b="0" i="0" sz="2100" u="none" cap="none" strike="noStrike">
              <a:solidFill>
                <a:schemeClr val="dk1"/>
              </a:solidFill>
              <a:latin typeface="Calibri"/>
              <a:ea typeface="Calibri"/>
              <a:cs typeface="Calibri"/>
              <a:sym typeface="Calibri"/>
            </a:endParaRPr>
          </a:p>
        </p:txBody>
      </p:sp>
      <p:sp>
        <p:nvSpPr>
          <p:cNvPr id="47" name="Google Shape;47;p1"/>
          <p:cNvSpPr/>
          <p:nvPr/>
        </p:nvSpPr>
        <p:spPr>
          <a:xfrm>
            <a:off x="751999" y="7238405"/>
            <a:ext cx="9877068" cy="402788"/>
          </a:xfrm>
          <a:prstGeom prst="rect">
            <a:avLst/>
          </a:prstGeom>
          <a:noFill/>
          <a:ln>
            <a:noFill/>
          </a:ln>
        </p:spPr>
        <p:txBody>
          <a:bodyPr anchorCtr="0" anchor="t" bIns="0" lIns="0" spcFirstLastPara="1" rIns="0" wrap="square" tIns="0">
            <a:noAutofit/>
          </a:bodyPr>
          <a:lstStyle/>
          <a:p>
            <a:pPr indent="0" lvl="0" marL="0" marR="0" rtl="0" algn="l">
              <a:lnSpc>
                <a:spcPct val="126000"/>
              </a:lnSpc>
              <a:spcBef>
                <a:spcPts val="0"/>
              </a:spcBef>
              <a:spcAft>
                <a:spcPts val="0"/>
              </a:spcAft>
              <a:buClr>
                <a:srgbClr val="CFD0D8"/>
              </a:buClr>
              <a:buSzPts val="2500"/>
              <a:buFont typeface="Roboto Medium"/>
              <a:buNone/>
            </a:pPr>
            <a:r>
              <a:rPr b="1" i="0" lang="en-US" sz="2500" u="none" cap="none" strike="noStrike">
                <a:solidFill>
                  <a:srgbClr val="CFD0D8"/>
                </a:solidFill>
                <a:latin typeface="Roboto Medium"/>
                <a:ea typeface="Roboto Medium"/>
                <a:cs typeface="Roboto Medium"/>
                <a:sym typeface="Roboto Medium"/>
              </a:rPr>
              <a:t>Challenge : Create an Orrery Web App that Display Near Earth Object</a:t>
            </a:r>
            <a:endParaRPr b="0" i="0" sz="2500" u="none" cap="none" strike="noStrike">
              <a:solidFill>
                <a:schemeClr val="dk1"/>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 name="Shape 52"/>
        <p:cNvGrpSpPr/>
        <p:nvPr/>
      </p:nvGrpSpPr>
      <p:grpSpPr>
        <a:xfrm>
          <a:off x="0" y="0"/>
          <a:ext cx="0" cy="0"/>
          <a:chOff x="0" y="0"/>
          <a:chExt cx="0" cy="0"/>
        </a:xfrm>
      </p:grpSpPr>
      <p:pic>
        <p:nvPicPr>
          <p:cNvPr descr="preencoded.png" id="53" name="Google Shape;53;p2"/>
          <p:cNvPicPr preferRelativeResize="0"/>
          <p:nvPr/>
        </p:nvPicPr>
        <p:blipFill rotWithShape="1">
          <a:blip r:embed="rId3">
            <a:alphaModFix/>
          </a:blip>
          <a:srcRect b="0" l="0" r="0" t="0"/>
          <a:stretch/>
        </p:blipFill>
        <p:spPr>
          <a:xfrm>
            <a:off x="0" y="0"/>
            <a:ext cx="14630400" cy="2835235"/>
          </a:xfrm>
          <a:prstGeom prst="rect">
            <a:avLst/>
          </a:prstGeom>
          <a:noFill/>
          <a:ln>
            <a:noFill/>
          </a:ln>
        </p:spPr>
      </p:pic>
      <p:sp>
        <p:nvSpPr>
          <p:cNvPr id="54" name="Google Shape;54;p2"/>
          <p:cNvSpPr/>
          <p:nvPr/>
        </p:nvSpPr>
        <p:spPr>
          <a:xfrm>
            <a:off x="793790" y="4090749"/>
            <a:ext cx="5670590" cy="708779"/>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CFD0D8"/>
              </a:buClr>
              <a:buSzPts val="4450"/>
              <a:buFont typeface="Roboto Medium"/>
              <a:buNone/>
            </a:pPr>
            <a:r>
              <a:rPr lang="en-US" sz="4450">
                <a:solidFill>
                  <a:srgbClr val="CFD0D8"/>
                </a:solidFill>
                <a:latin typeface="Roboto Medium"/>
                <a:ea typeface="Roboto Medium"/>
                <a:cs typeface="Roboto Medium"/>
                <a:sym typeface="Roboto Medium"/>
              </a:rPr>
              <a:t>Understanding Orrery</a:t>
            </a:r>
            <a:endParaRPr sz="4450">
              <a:solidFill>
                <a:schemeClr val="dk1"/>
              </a:solidFill>
              <a:latin typeface="Calibri"/>
              <a:ea typeface="Calibri"/>
              <a:cs typeface="Calibri"/>
              <a:sym typeface="Calibri"/>
            </a:endParaRPr>
          </a:p>
        </p:txBody>
      </p:sp>
      <p:sp>
        <p:nvSpPr>
          <p:cNvPr id="55" name="Google Shape;55;p2"/>
          <p:cNvSpPr/>
          <p:nvPr/>
        </p:nvSpPr>
        <p:spPr>
          <a:xfrm>
            <a:off x="793790" y="5394841"/>
            <a:ext cx="510302" cy="510302"/>
          </a:xfrm>
          <a:prstGeom prst="roundRect">
            <a:avLst>
              <a:gd fmla="val 18669" name="adj"/>
            </a:avLst>
          </a:prstGeom>
          <a:solidFill>
            <a:srgbClr val="182567"/>
          </a:solidFill>
          <a:ln cap="flat" cmpd="sng" w="9525">
            <a:solidFill>
              <a:srgbClr val="313E8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952262" y="5479852"/>
            <a:ext cx="193358" cy="340281"/>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CFD0D8"/>
              </a:buClr>
              <a:buSzPts val="2650"/>
              <a:buFont typeface="Roboto Medium"/>
              <a:buNone/>
            </a:pPr>
            <a:r>
              <a:rPr lang="en-US" sz="2650">
                <a:solidFill>
                  <a:srgbClr val="CFD0D8"/>
                </a:solidFill>
                <a:latin typeface="Roboto Medium"/>
                <a:ea typeface="Roboto Medium"/>
                <a:cs typeface="Roboto Medium"/>
                <a:sym typeface="Roboto Medium"/>
              </a:rPr>
              <a:t>1</a:t>
            </a:r>
            <a:endParaRPr sz="2650">
              <a:solidFill>
                <a:schemeClr val="dk1"/>
              </a:solidFill>
              <a:latin typeface="Calibri"/>
              <a:ea typeface="Calibri"/>
              <a:cs typeface="Calibri"/>
              <a:sym typeface="Calibri"/>
            </a:endParaRPr>
          </a:p>
        </p:txBody>
      </p:sp>
      <p:sp>
        <p:nvSpPr>
          <p:cNvPr id="57" name="Google Shape;57;p2"/>
          <p:cNvSpPr/>
          <p:nvPr/>
        </p:nvSpPr>
        <p:spPr>
          <a:xfrm>
            <a:off x="1530906" y="5394841"/>
            <a:ext cx="283523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CFD0D8"/>
              </a:buClr>
              <a:buSzPts val="2200"/>
              <a:buFont typeface="Roboto Medium"/>
              <a:buNone/>
            </a:pPr>
            <a:r>
              <a:rPr lang="en-US" sz="2200">
                <a:solidFill>
                  <a:srgbClr val="CFD0D8"/>
                </a:solidFill>
                <a:latin typeface="Roboto Medium"/>
                <a:ea typeface="Roboto Medium"/>
                <a:cs typeface="Roboto Medium"/>
                <a:sym typeface="Roboto Medium"/>
              </a:rPr>
              <a:t>What is Orrery</a:t>
            </a:r>
            <a:endParaRPr sz="2200">
              <a:solidFill>
                <a:schemeClr val="dk1"/>
              </a:solidFill>
              <a:latin typeface="Calibri"/>
              <a:ea typeface="Calibri"/>
              <a:cs typeface="Calibri"/>
              <a:sym typeface="Calibri"/>
            </a:endParaRPr>
          </a:p>
        </p:txBody>
      </p:sp>
      <p:sp>
        <p:nvSpPr>
          <p:cNvPr id="58" name="Google Shape;58;p2"/>
          <p:cNvSpPr/>
          <p:nvPr/>
        </p:nvSpPr>
        <p:spPr>
          <a:xfrm>
            <a:off x="1530906" y="5885259"/>
            <a:ext cx="3459242" cy="1088708"/>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CFD0D8"/>
              </a:buClr>
              <a:buSzPts val="1750"/>
              <a:buFont typeface="Roboto"/>
              <a:buNone/>
            </a:pPr>
            <a:r>
              <a:rPr lang="en-US" sz="1750">
                <a:solidFill>
                  <a:srgbClr val="CFD0D8"/>
                </a:solidFill>
                <a:latin typeface="Roboto"/>
                <a:ea typeface="Roboto"/>
                <a:cs typeface="Roboto"/>
                <a:sym typeface="Roboto"/>
              </a:rPr>
              <a:t>Orrery is a clockwork model of the solar system, or of just the sun, earth, and moon.</a:t>
            </a:r>
            <a:endParaRPr sz="1750">
              <a:solidFill>
                <a:schemeClr val="dk1"/>
              </a:solidFill>
              <a:latin typeface="Calibri"/>
              <a:ea typeface="Calibri"/>
              <a:cs typeface="Calibri"/>
              <a:sym typeface="Calibri"/>
            </a:endParaRPr>
          </a:p>
        </p:txBody>
      </p:sp>
      <p:sp>
        <p:nvSpPr>
          <p:cNvPr id="59" name="Google Shape;59;p2"/>
          <p:cNvSpPr/>
          <p:nvPr/>
        </p:nvSpPr>
        <p:spPr>
          <a:xfrm>
            <a:off x="5216962" y="5394841"/>
            <a:ext cx="510302" cy="510302"/>
          </a:xfrm>
          <a:prstGeom prst="roundRect">
            <a:avLst>
              <a:gd fmla="val 18669" name="adj"/>
            </a:avLst>
          </a:prstGeom>
          <a:solidFill>
            <a:srgbClr val="182567"/>
          </a:solidFill>
          <a:ln cap="flat" cmpd="sng" w="9525">
            <a:solidFill>
              <a:srgbClr val="313E8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a:off x="5375434" y="5479852"/>
            <a:ext cx="193358" cy="340281"/>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CFD0D8"/>
              </a:buClr>
              <a:buSzPts val="2650"/>
              <a:buFont typeface="Roboto Medium"/>
              <a:buNone/>
            </a:pPr>
            <a:r>
              <a:rPr lang="en-US" sz="2650">
                <a:solidFill>
                  <a:srgbClr val="CFD0D8"/>
                </a:solidFill>
                <a:latin typeface="Roboto Medium"/>
                <a:ea typeface="Roboto Medium"/>
                <a:cs typeface="Roboto Medium"/>
                <a:sym typeface="Roboto Medium"/>
              </a:rPr>
              <a:t>2</a:t>
            </a:r>
            <a:endParaRPr sz="2650">
              <a:solidFill>
                <a:schemeClr val="dk1"/>
              </a:solidFill>
              <a:latin typeface="Calibri"/>
              <a:ea typeface="Calibri"/>
              <a:cs typeface="Calibri"/>
              <a:sym typeface="Calibri"/>
            </a:endParaRPr>
          </a:p>
        </p:txBody>
      </p:sp>
      <p:sp>
        <p:nvSpPr>
          <p:cNvPr id="61" name="Google Shape;61;p2"/>
          <p:cNvSpPr/>
          <p:nvPr/>
        </p:nvSpPr>
        <p:spPr>
          <a:xfrm>
            <a:off x="5954078" y="5394841"/>
            <a:ext cx="283523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CFD0D8"/>
              </a:buClr>
              <a:buSzPts val="2200"/>
              <a:buFont typeface="Roboto Medium"/>
              <a:buNone/>
            </a:pPr>
            <a:r>
              <a:rPr lang="en-US" sz="2200">
                <a:solidFill>
                  <a:srgbClr val="CFD0D8"/>
                </a:solidFill>
                <a:latin typeface="Roboto Medium"/>
                <a:ea typeface="Roboto Medium"/>
                <a:cs typeface="Roboto Medium"/>
                <a:sym typeface="Roboto Medium"/>
              </a:rPr>
              <a:t>Educational Tools</a:t>
            </a:r>
            <a:endParaRPr sz="2200">
              <a:solidFill>
                <a:schemeClr val="dk1"/>
              </a:solidFill>
              <a:latin typeface="Calibri"/>
              <a:ea typeface="Calibri"/>
              <a:cs typeface="Calibri"/>
              <a:sym typeface="Calibri"/>
            </a:endParaRPr>
          </a:p>
        </p:txBody>
      </p:sp>
      <p:sp>
        <p:nvSpPr>
          <p:cNvPr id="62" name="Google Shape;62;p2"/>
          <p:cNvSpPr/>
          <p:nvPr/>
        </p:nvSpPr>
        <p:spPr>
          <a:xfrm>
            <a:off x="5954078" y="5885259"/>
            <a:ext cx="3459242" cy="725805"/>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CFD0D8"/>
              </a:buClr>
              <a:buSzPts val="1750"/>
              <a:buFont typeface="Roboto"/>
              <a:buNone/>
            </a:pPr>
            <a:r>
              <a:rPr lang="en-US" sz="1750">
                <a:solidFill>
                  <a:srgbClr val="CFD0D8"/>
                </a:solidFill>
                <a:latin typeface="Roboto"/>
                <a:ea typeface="Roboto"/>
                <a:cs typeface="Roboto"/>
                <a:sym typeface="Roboto"/>
              </a:rPr>
              <a:t>Orrery help people learn about the solar system.</a:t>
            </a:r>
            <a:endParaRPr sz="1750">
              <a:solidFill>
                <a:schemeClr val="dk1"/>
              </a:solidFill>
              <a:latin typeface="Calibri"/>
              <a:ea typeface="Calibri"/>
              <a:cs typeface="Calibri"/>
              <a:sym typeface="Calibri"/>
            </a:endParaRPr>
          </a:p>
        </p:txBody>
      </p:sp>
      <p:sp>
        <p:nvSpPr>
          <p:cNvPr id="63" name="Google Shape;63;p2"/>
          <p:cNvSpPr/>
          <p:nvPr/>
        </p:nvSpPr>
        <p:spPr>
          <a:xfrm>
            <a:off x="9640133" y="5394841"/>
            <a:ext cx="510302" cy="510302"/>
          </a:xfrm>
          <a:prstGeom prst="roundRect">
            <a:avLst>
              <a:gd fmla="val 18669" name="adj"/>
            </a:avLst>
          </a:prstGeom>
          <a:solidFill>
            <a:srgbClr val="182567"/>
          </a:solidFill>
          <a:ln cap="flat" cmpd="sng" w="9525">
            <a:solidFill>
              <a:srgbClr val="313E8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a:off x="9798606" y="5479852"/>
            <a:ext cx="193358" cy="340281"/>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CFD0D8"/>
              </a:buClr>
              <a:buSzPts val="2650"/>
              <a:buFont typeface="Roboto Medium"/>
              <a:buNone/>
            </a:pPr>
            <a:r>
              <a:rPr lang="en-US" sz="2650">
                <a:solidFill>
                  <a:srgbClr val="CFD0D8"/>
                </a:solidFill>
                <a:latin typeface="Roboto Medium"/>
                <a:ea typeface="Roboto Medium"/>
                <a:cs typeface="Roboto Medium"/>
                <a:sym typeface="Roboto Medium"/>
              </a:rPr>
              <a:t>3</a:t>
            </a:r>
            <a:endParaRPr sz="2650">
              <a:solidFill>
                <a:schemeClr val="dk1"/>
              </a:solidFill>
              <a:latin typeface="Calibri"/>
              <a:ea typeface="Calibri"/>
              <a:cs typeface="Calibri"/>
              <a:sym typeface="Calibri"/>
            </a:endParaRPr>
          </a:p>
        </p:txBody>
      </p:sp>
      <p:sp>
        <p:nvSpPr>
          <p:cNvPr id="65" name="Google Shape;65;p2"/>
          <p:cNvSpPr/>
          <p:nvPr/>
        </p:nvSpPr>
        <p:spPr>
          <a:xfrm>
            <a:off x="10377249" y="5394841"/>
            <a:ext cx="300037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CFD0D8"/>
              </a:buClr>
              <a:buSzPts val="2200"/>
              <a:buFont typeface="Roboto Medium"/>
              <a:buNone/>
            </a:pPr>
            <a:r>
              <a:rPr lang="en-US" sz="2200">
                <a:solidFill>
                  <a:srgbClr val="CFD0D8"/>
                </a:solidFill>
                <a:latin typeface="Roboto Medium"/>
                <a:ea typeface="Roboto Medium"/>
                <a:cs typeface="Roboto Medium"/>
                <a:sym typeface="Roboto Medium"/>
              </a:rPr>
              <a:t>Scaled Representations</a:t>
            </a:r>
            <a:endParaRPr sz="2200">
              <a:solidFill>
                <a:schemeClr val="dk1"/>
              </a:solidFill>
              <a:latin typeface="Calibri"/>
              <a:ea typeface="Calibri"/>
              <a:cs typeface="Calibri"/>
              <a:sym typeface="Calibri"/>
            </a:endParaRPr>
          </a:p>
        </p:txBody>
      </p:sp>
      <p:sp>
        <p:nvSpPr>
          <p:cNvPr id="66" name="Google Shape;66;p2"/>
          <p:cNvSpPr/>
          <p:nvPr/>
        </p:nvSpPr>
        <p:spPr>
          <a:xfrm>
            <a:off x="10377249" y="5885259"/>
            <a:ext cx="3459242" cy="1088708"/>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CFD0D8"/>
              </a:buClr>
              <a:buSzPts val="1750"/>
              <a:buFont typeface="Roboto"/>
              <a:buNone/>
            </a:pPr>
            <a:r>
              <a:rPr lang="en-US" sz="1750">
                <a:solidFill>
                  <a:srgbClr val="CFD0D8"/>
                </a:solidFill>
                <a:latin typeface="Roboto"/>
                <a:ea typeface="Roboto"/>
                <a:cs typeface="Roboto"/>
                <a:sym typeface="Roboto"/>
              </a:rPr>
              <a:t>Orrery make the distances and sizes of space objects easier to understand.</a:t>
            </a:r>
            <a:endParaRPr sz="1750">
              <a:solidFill>
                <a:schemeClr val="dk1"/>
              </a:solidFill>
              <a:latin typeface="Calibri"/>
              <a:ea typeface="Calibri"/>
              <a:cs typeface="Calibri"/>
              <a:sym typeface="Calibri"/>
            </a:endParaRPr>
          </a:p>
        </p:txBody>
      </p:sp>
      <p:pic>
        <p:nvPicPr>
          <p:cNvPr id="67" name="Google Shape;67;p2"/>
          <p:cNvPicPr preferRelativeResize="0"/>
          <p:nvPr/>
        </p:nvPicPr>
        <p:blipFill rotWithShape="1">
          <a:blip r:embed="rId4">
            <a:alphaModFix/>
          </a:blip>
          <a:srcRect b="0" l="0" r="0" t="0"/>
          <a:stretch/>
        </p:blipFill>
        <p:spPr>
          <a:xfrm>
            <a:off x="12536854" y="7719298"/>
            <a:ext cx="2093546" cy="510302"/>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pic>
        <p:nvPicPr>
          <p:cNvPr descr="preencoded.png" id="73" name="Google Shape;73;p3"/>
          <p:cNvPicPr preferRelativeResize="0"/>
          <p:nvPr/>
        </p:nvPicPr>
        <p:blipFill rotWithShape="1">
          <a:blip r:embed="rId3">
            <a:alphaModFix/>
          </a:blip>
          <a:srcRect b="0" l="0" r="0" t="0"/>
          <a:stretch/>
        </p:blipFill>
        <p:spPr>
          <a:xfrm>
            <a:off x="9144000" y="0"/>
            <a:ext cx="5486400" cy="8229600"/>
          </a:xfrm>
          <a:prstGeom prst="rect">
            <a:avLst/>
          </a:prstGeom>
          <a:noFill/>
          <a:ln>
            <a:noFill/>
          </a:ln>
        </p:spPr>
      </p:pic>
      <p:sp>
        <p:nvSpPr>
          <p:cNvPr id="74" name="Google Shape;74;p3"/>
          <p:cNvSpPr/>
          <p:nvPr/>
        </p:nvSpPr>
        <p:spPr>
          <a:xfrm>
            <a:off x="793790" y="2362795"/>
            <a:ext cx="5670590" cy="708779"/>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CFD0D8"/>
              </a:buClr>
              <a:buSzPts val="4450"/>
              <a:buFont typeface="Roboto Medium"/>
              <a:buNone/>
            </a:pPr>
            <a:r>
              <a:rPr lang="en-US" sz="4450">
                <a:solidFill>
                  <a:srgbClr val="CFD0D8"/>
                </a:solidFill>
                <a:latin typeface="Roboto Medium"/>
                <a:ea typeface="Roboto Medium"/>
                <a:cs typeface="Roboto Medium"/>
                <a:sym typeface="Roboto Medium"/>
              </a:rPr>
              <a:t>NASA's NEO Program</a:t>
            </a:r>
            <a:endParaRPr sz="4450">
              <a:solidFill>
                <a:schemeClr val="dk1"/>
              </a:solidFill>
              <a:latin typeface="Calibri"/>
              <a:ea typeface="Calibri"/>
              <a:cs typeface="Calibri"/>
              <a:sym typeface="Calibri"/>
            </a:endParaRPr>
          </a:p>
        </p:txBody>
      </p:sp>
      <p:sp>
        <p:nvSpPr>
          <p:cNvPr id="75" name="Google Shape;75;p3"/>
          <p:cNvSpPr/>
          <p:nvPr/>
        </p:nvSpPr>
        <p:spPr>
          <a:xfrm>
            <a:off x="793790" y="3638550"/>
            <a:ext cx="2149554"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CFD0D8"/>
              </a:buClr>
              <a:buSzPts val="2200"/>
              <a:buFont typeface="Roboto Medium"/>
              <a:buNone/>
            </a:pPr>
            <a:r>
              <a:rPr lang="en-US" sz="2200">
                <a:solidFill>
                  <a:srgbClr val="CFD0D8"/>
                </a:solidFill>
                <a:latin typeface="Roboto Medium"/>
                <a:ea typeface="Roboto Medium"/>
                <a:cs typeface="Roboto Medium"/>
                <a:sym typeface="Roboto Medium"/>
              </a:rPr>
              <a:t>Tracking NEOs</a:t>
            </a:r>
            <a:endParaRPr sz="2200">
              <a:solidFill>
                <a:schemeClr val="dk1"/>
              </a:solidFill>
              <a:latin typeface="Calibri"/>
              <a:ea typeface="Calibri"/>
              <a:cs typeface="Calibri"/>
              <a:sym typeface="Calibri"/>
            </a:endParaRPr>
          </a:p>
        </p:txBody>
      </p:sp>
      <p:sp>
        <p:nvSpPr>
          <p:cNvPr id="76" name="Google Shape;76;p3"/>
          <p:cNvSpPr/>
          <p:nvPr/>
        </p:nvSpPr>
        <p:spPr>
          <a:xfrm>
            <a:off x="793790" y="4219694"/>
            <a:ext cx="2149554" cy="1088708"/>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CFD0D8"/>
              </a:buClr>
              <a:buSzPts val="1750"/>
              <a:buFont typeface="Roboto"/>
              <a:buNone/>
            </a:pPr>
            <a:r>
              <a:rPr lang="en-US" sz="1750">
                <a:solidFill>
                  <a:srgbClr val="CFD0D8"/>
                </a:solidFill>
                <a:latin typeface="Roboto"/>
                <a:ea typeface="Roboto"/>
                <a:cs typeface="Roboto"/>
                <a:sym typeface="Roboto"/>
              </a:rPr>
              <a:t>Provides detailed data on near-Earth object orbits.</a:t>
            </a:r>
            <a:endParaRPr sz="1750">
              <a:solidFill>
                <a:schemeClr val="dk1"/>
              </a:solidFill>
              <a:latin typeface="Calibri"/>
              <a:ea typeface="Calibri"/>
              <a:cs typeface="Calibri"/>
              <a:sym typeface="Calibri"/>
            </a:endParaRPr>
          </a:p>
        </p:txBody>
      </p:sp>
      <p:sp>
        <p:nvSpPr>
          <p:cNvPr id="77" name="Google Shape;77;p3"/>
          <p:cNvSpPr/>
          <p:nvPr/>
        </p:nvSpPr>
        <p:spPr>
          <a:xfrm>
            <a:off x="3504367" y="3638550"/>
            <a:ext cx="2149554" cy="70866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CFD0D8"/>
              </a:buClr>
              <a:buSzPts val="2200"/>
              <a:buFont typeface="Roboto Medium"/>
              <a:buNone/>
            </a:pPr>
            <a:r>
              <a:rPr lang="en-US" sz="2200">
                <a:solidFill>
                  <a:srgbClr val="CFD0D8"/>
                </a:solidFill>
                <a:latin typeface="Roboto Medium"/>
                <a:ea typeface="Roboto Medium"/>
                <a:cs typeface="Roboto Medium"/>
                <a:sym typeface="Roboto Medium"/>
              </a:rPr>
              <a:t>Impact Assessment</a:t>
            </a:r>
            <a:endParaRPr sz="2200">
              <a:solidFill>
                <a:schemeClr val="dk1"/>
              </a:solidFill>
              <a:latin typeface="Calibri"/>
              <a:ea typeface="Calibri"/>
              <a:cs typeface="Calibri"/>
              <a:sym typeface="Calibri"/>
            </a:endParaRPr>
          </a:p>
        </p:txBody>
      </p:sp>
      <p:sp>
        <p:nvSpPr>
          <p:cNvPr id="78" name="Google Shape;78;p3"/>
          <p:cNvSpPr/>
          <p:nvPr/>
        </p:nvSpPr>
        <p:spPr>
          <a:xfrm>
            <a:off x="3504367" y="4574024"/>
            <a:ext cx="2149554" cy="1088708"/>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CFD0D8"/>
              </a:buClr>
              <a:buSzPts val="1750"/>
              <a:buFont typeface="Roboto"/>
              <a:buNone/>
            </a:pPr>
            <a:r>
              <a:rPr lang="en-US" sz="1750">
                <a:solidFill>
                  <a:srgbClr val="CFD0D8"/>
                </a:solidFill>
                <a:latin typeface="Roboto"/>
                <a:ea typeface="Roboto"/>
                <a:cs typeface="Roboto"/>
                <a:sym typeface="Roboto"/>
              </a:rPr>
              <a:t>Evaluates potential threats posed by certain NEOs.</a:t>
            </a:r>
            <a:endParaRPr sz="1750">
              <a:solidFill>
                <a:schemeClr val="dk1"/>
              </a:solidFill>
              <a:latin typeface="Calibri"/>
              <a:ea typeface="Calibri"/>
              <a:cs typeface="Calibri"/>
              <a:sym typeface="Calibri"/>
            </a:endParaRPr>
          </a:p>
        </p:txBody>
      </p:sp>
      <p:sp>
        <p:nvSpPr>
          <p:cNvPr id="79" name="Google Shape;79;p3"/>
          <p:cNvSpPr/>
          <p:nvPr/>
        </p:nvSpPr>
        <p:spPr>
          <a:xfrm>
            <a:off x="6214943" y="3638550"/>
            <a:ext cx="2149554" cy="70866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CFD0D8"/>
              </a:buClr>
              <a:buSzPts val="2200"/>
              <a:buFont typeface="Roboto Medium"/>
              <a:buNone/>
            </a:pPr>
            <a:r>
              <a:rPr lang="en-US" sz="2200">
                <a:solidFill>
                  <a:srgbClr val="CFD0D8"/>
                </a:solidFill>
                <a:latin typeface="Roboto Medium"/>
                <a:ea typeface="Roboto Medium"/>
                <a:cs typeface="Roboto Medium"/>
                <a:sym typeface="Roboto Medium"/>
              </a:rPr>
              <a:t>Educational Resources</a:t>
            </a:r>
            <a:endParaRPr sz="2200">
              <a:solidFill>
                <a:schemeClr val="dk1"/>
              </a:solidFill>
              <a:latin typeface="Calibri"/>
              <a:ea typeface="Calibri"/>
              <a:cs typeface="Calibri"/>
              <a:sym typeface="Calibri"/>
            </a:endParaRPr>
          </a:p>
        </p:txBody>
      </p:sp>
      <p:sp>
        <p:nvSpPr>
          <p:cNvPr id="80" name="Google Shape;80;p3"/>
          <p:cNvSpPr/>
          <p:nvPr/>
        </p:nvSpPr>
        <p:spPr>
          <a:xfrm>
            <a:off x="6214943" y="4574024"/>
            <a:ext cx="2149554" cy="1088708"/>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CFD0D8"/>
              </a:buClr>
              <a:buSzPts val="1750"/>
              <a:buFont typeface="Roboto"/>
              <a:buNone/>
            </a:pPr>
            <a:r>
              <a:rPr lang="en-US" sz="1750">
                <a:solidFill>
                  <a:srgbClr val="CFD0D8"/>
                </a:solidFill>
                <a:latin typeface="Roboto"/>
                <a:ea typeface="Roboto"/>
                <a:cs typeface="Roboto"/>
                <a:sym typeface="Roboto"/>
              </a:rPr>
              <a:t>Offers news updates and learning materials.</a:t>
            </a:r>
            <a:endParaRPr sz="1750">
              <a:solidFill>
                <a:schemeClr val="dk1"/>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pic>
        <p:nvPicPr>
          <p:cNvPr descr="preencoded.png" id="86" name="Google Shape;86;p4"/>
          <p:cNvPicPr preferRelativeResize="0"/>
          <p:nvPr/>
        </p:nvPicPr>
        <p:blipFill rotWithShape="1">
          <a:blip r:embed="rId3">
            <a:alphaModFix/>
          </a:blip>
          <a:srcRect b="0" l="0" r="0" t="0"/>
          <a:stretch/>
        </p:blipFill>
        <p:spPr>
          <a:xfrm>
            <a:off x="9144000" y="0"/>
            <a:ext cx="5486400" cy="8229600"/>
          </a:xfrm>
          <a:prstGeom prst="rect">
            <a:avLst/>
          </a:prstGeom>
          <a:noFill/>
          <a:ln>
            <a:noFill/>
          </a:ln>
        </p:spPr>
      </p:pic>
      <p:sp>
        <p:nvSpPr>
          <p:cNvPr id="87" name="Google Shape;87;p4"/>
          <p:cNvSpPr/>
          <p:nvPr/>
        </p:nvSpPr>
        <p:spPr>
          <a:xfrm>
            <a:off x="793790" y="1040130"/>
            <a:ext cx="5670590" cy="708779"/>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CFD0D8"/>
              </a:buClr>
              <a:buSzPts val="4450"/>
              <a:buFont typeface="Roboto Medium"/>
              <a:buNone/>
            </a:pPr>
            <a:r>
              <a:rPr lang="en-US" sz="4450">
                <a:solidFill>
                  <a:srgbClr val="CFD0D8"/>
                </a:solidFill>
                <a:latin typeface="Roboto Medium"/>
                <a:ea typeface="Roboto Medium"/>
                <a:cs typeface="Roboto Medium"/>
                <a:sym typeface="Roboto Medium"/>
              </a:rPr>
              <a:t>Asteroid Watch</a:t>
            </a:r>
            <a:endParaRPr sz="4450">
              <a:solidFill>
                <a:schemeClr val="dk1"/>
              </a:solidFill>
              <a:latin typeface="Calibri"/>
              <a:ea typeface="Calibri"/>
              <a:cs typeface="Calibri"/>
              <a:sym typeface="Calibri"/>
            </a:endParaRPr>
          </a:p>
        </p:txBody>
      </p:sp>
      <p:sp>
        <p:nvSpPr>
          <p:cNvPr id="88" name="Google Shape;88;p4"/>
          <p:cNvSpPr/>
          <p:nvPr/>
        </p:nvSpPr>
        <p:spPr>
          <a:xfrm>
            <a:off x="1118711" y="2089071"/>
            <a:ext cx="30480" cy="5100280"/>
          </a:xfrm>
          <a:prstGeom prst="roundRect">
            <a:avLst>
              <a:gd fmla="val 312558" name="adj"/>
            </a:avLst>
          </a:prstGeom>
          <a:solidFill>
            <a:srgbClr val="313E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4"/>
          <p:cNvSpPr/>
          <p:nvPr/>
        </p:nvSpPr>
        <p:spPr>
          <a:xfrm>
            <a:off x="1358622" y="2584133"/>
            <a:ext cx="793790" cy="30480"/>
          </a:xfrm>
          <a:prstGeom prst="roundRect">
            <a:avLst>
              <a:gd fmla="val 312558" name="adj"/>
            </a:avLst>
          </a:prstGeom>
          <a:solidFill>
            <a:srgbClr val="313E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4"/>
          <p:cNvSpPr/>
          <p:nvPr/>
        </p:nvSpPr>
        <p:spPr>
          <a:xfrm>
            <a:off x="878800" y="2344222"/>
            <a:ext cx="510302" cy="510302"/>
          </a:xfrm>
          <a:prstGeom prst="roundRect">
            <a:avLst>
              <a:gd fmla="val 18669" name="adj"/>
            </a:avLst>
          </a:prstGeom>
          <a:solidFill>
            <a:srgbClr val="182567"/>
          </a:solidFill>
          <a:ln cap="flat" cmpd="sng" w="9525">
            <a:solidFill>
              <a:srgbClr val="313E8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4"/>
          <p:cNvSpPr/>
          <p:nvPr/>
        </p:nvSpPr>
        <p:spPr>
          <a:xfrm>
            <a:off x="1037272" y="2429232"/>
            <a:ext cx="193358" cy="340281"/>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CFD0D8"/>
              </a:buClr>
              <a:buSzPts val="2650"/>
              <a:buFont typeface="Roboto Medium"/>
              <a:buNone/>
            </a:pPr>
            <a:r>
              <a:rPr lang="en-US" sz="2650">
                <a:solidFill>
                  <a:srgbClr val="CFD0D8"/>
                </a:solidFill>
                <a:latin typeface="Roboto Medium"/>
                <a:ea typeface="Roboto Medium"/>
                <a:cs typeface="Roboto Medium"/>
                <a:sym typeface="Roboto Medium"/>
              </a:rPr>
              <a:t>1</a:t>
            </a:r>
            <a:endParaRPr sz="2650">
              <a:solidFill>
                <a:schemeClr val="dk1"/>
              </a:solidFill>
              <a:latin typeface="Calibri"/>
              <a:ea typeface="Calibri"/>
              <a:cs typeface="Calibri"/>
              <a:sym typeface="Calibri"/>
            </a:endParaRPr>
          </a:p>
        </p:txBody>
      </p:sp>
      <p:sp>
        <p:nvSpPr>
          <p:cNvPr id="92" name="Google Shape;92;p4"/>
          <p:cNvSpPr/>
          <p:nvPr/>
        </p:nvSpPr>
        <p:spPr>
          <a:xfrm>
            <a:off x="2381488" y="2315885"/>
            <a:ext cx="283523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CFD0D8"/>
              </a:buClr>
              <a:buSzPts val="2200"/>
              <a:buFont typeface="Roboto Medium"/>
              <a:buNone/>
            </a:pPr>
            <a:r>
              <a:rPr lang="en-US" sz="2200">
                <a:solidFill>
                  <a:srgbClr val="CFD0D8"/>
                </a:solidFill>
                <a:latin typeface="Roboto Medium"/>
                <a:ea typeface="Roboto Medium"/>
                <a:cs typeface="Roboto Medium"/>
                <a:sym typeface="Roboto Medium"/>
              </a:rPr>
              <a:t>Visual Representation</a:t>
            </a:r>
            <a:endParaRPr sz="2200">
              <a:solidFill>
                <a:schemeClr val="dk1"/>
              </a:solidFill>
              <a:latin typeface="Calibri"/>
              <a:ea typeface="Calibri"/>
              <a:cs typeface="Calibri"/>
              <a:sym typeface="Calibri"/>
            </a:endParaRPr>
          </a:p>
        </p:txBody>
      </p:sp>
      <p:sp>
        <p:nvSpPr>
          <p:cNvPr id="93" name="Google Shape;93;p4"/>
          <p:cNvSpPr/>
          <p:nvPr/>
        </p:nvSpPr>
        <p:spPr>
          <a:xfrm>
            <a:off x="2381488" y="2806303"/>
            <a:ext cx="5968722" cy="362903"/>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CFD0D8"/>
              </a:buClr>
              <a:buSzPts val="1750"/>
              <a:buFont typeface="Roboto"/>
              <a:buNone/>
            </a:pPr>
            <a:r>
              <a:rPr lang="en-US" sz="1750">
                <a:solidFill>
                  <a:srgbClr val="CFD0D8"/>
                </a:solidFill>
                <a:latin typeface="Roboto"/>
                <a:ea typeface="Roboto"/>
                <a:cs typeface="Roboto"/>
                <a:sym typeface="Roboto"/>
              </a:rPr>
              <a:t>Displays near-Earth objects.</a:t>
            </a:r>
            <a:endParaRPr sz="1750">
              <a:solidFill>
                <a:schemeClr val="dk1"/>
              </a:solidFill>
              <a:latin typeface="Calibri"/>
              <a:ea typeface="Calibri"/>
              <a:cs typeface="Calibri"/>
              <a:sym typeface="Calibri"/>
            </a:endParaRPr>
          </a:p>
        </p:txBody>
      </p:sp>
      <p:sp>
        <p:nvSpPr>
          <p:cNvPr id="94" name="Google Shape;94;p4"/>
          <p:cNvSpPr/>
          <p:nvPr/>
        </p:nvSpPr>
        <p:spPr>
          <a:xfrm>
            <a:off x="1358622" y="4117896"/>
            <a:ext cx="793790" cy="30480"/>
          </a:xfrm>
          <a:prstGeom prst="roundRect">
            <a:avLst>
              <a:gd fmla="val 312558" name="adj"/>
            </a:avLst>
          </a:prstGeom>
          <a:solidFill>
            <a:srgbClr val="313E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4"/>
          <p:cNvSpPr/>
          <p:nvPr/>
        </p:nvSpPr>
        <p:spPr>
          <a:xfrm>
            <a:off x="878800" y="3877985"/>
            <a:ext cx="510302" cy="510302"/>
          </a:xfrm>
          <a:prstGeom prst="roundRect">
            <a:avLst>
              <a:gd fmla="val 18669" name="adj"/>
            </a:avLst>
          </a:prstGeom>
          <a:solidFill>
            <a:srgbClr val="182567"/>
          </a:solidFill>
          <a:ln cap="flat" cmpd="sng" w="9525">
            <a:solidFill>
              <a:srgbClr val="313E8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4"/>
          <p:cNvSpPr/>
          <p:nvPr/>
        </p:nvSpPr>
        <p:spPr>
          <a:xfrm>
            <a:off x="1037272" y="3962995"/>
            <a:ext cx="193358" cy="340281"/>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CFD0D8"/>
              </a:buClr>
              <a:buSzPts val="2650"/>
              <a:buFont typeface="Roboto Medium"/>
              <a:buNone/>
            </a:pPr>
            <a:r>
              <a:rPr lang="en-US" sz="2650">
                <a:solidFill>
                  <a:srgbClr val="CFD0D8"/>
                </a:solidFill>
                <a:latin typeface="Roboto Medium"/>
                <a:ea typeface="Roboto Medium"/>
                <a:cs typeface="Roboto Medium"/>
                <a:sym typeface="Roboto Medium"/>
              </a:rPr>
              <a:t>2</a:t>
            </a:r>
            <a:endParaRPr sz="2650">
              <a:solidFill>
                <a:schemeClr val="dk1"/>
              </a:solidFill>
              <a:latin typeface="Calibri"/>
              <a:ea typeface="Calibri"/>
              <a:cs typeface="Calibri"/>
              <a:sym typeface="Calibri"/>
            </a:endParaRPr>
          </a:p>
        </p:txBody>
      </p:sp>
      <p:sp>
        <p:nvSpPr>
          <p:cNvPr id="97" name="Google Shape;97;p4"/>
          <p:cNvSpPr/>
          <p:nvPr/>
        </p:nvSpPr>
        <p:spPr>
          <a:xfrm>
            <a:off x="2381488" y="3849648"/>
            <a:ext cx="318837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CFD0D8"/>
              </a:buClr>
              <a:buSzPts val="2200"/>
              <a:buFont typeface="Roboto Medium"/>
              <a:buNone/>
            </a:pPr>
            <a:r>
              <a:rPr lang="en-US" sz="2200">
                <a:solidFill>
                  <a:srgbClr val="CFD0D8"/>
                </a:solidFill>
                <a:latin typeface="Roboto Medium"/>
                <a:ea typeface="Roboto Medium"/>
                <a:cs typeface="Roboto Medium"/>
                <a:sym typeface="Roboto Medium"/>
              </a:rPr>
              <a:t>Interactive Orrery Display</a:t>
            </a:r>
            <a:endParaRPr sz="2200">
              <a:solidFill>
                <a:schemeClr val="dk1"/>
              </a:solidFill>
              <a:latin typeface="Calibri"/>
              <a:ea typeface="Calibri"/>
              <a:cs typeface="Calibri"/>
              <a:sym typeface="Calibri"/>
            </a:endParaRPr>
          </a:p>
        </p:txBody>
      </p:sp>
      <p:sp>
        <p:nvSpPr>
          <p:cNvPr id="98" name="Google Shape;98;p4"/>
          <p:cNvSpPr/>
          <p:nvPr/>
        </p:nvSpPr>
        <p:spPr>
          <a:xfrm>
            <a:off x="2381488" y="4340066"/>
            <a:ext cx="5968722" cy="725805"/>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CFD0D8"/>
              </a:buClr>
              <a:buSzPts val="1750"/>
              <a:buFont typeface="Roboto"/>
              <a:buNone/>
            </a:pPr>
            <a:r>
              <a:rPr lang="en-US" sz="1750">
                <a:solidFill>
                  <a:srgbClr val="CFD0D8"/>
                </a:solidFill>
                <a:latin typeface="Roboto"/>
                <a:ea typeface="Roboto"/>
                <a:cs typeface="Roboto"/>
                <a:sym typeface="Roboto"/>
              </a:rPr>
              <a:t>Provides an interactive tool for exploring NEO orbits and their characteristics.</a:t>
            </a:r>
            <a:endParaRPr sz="1750">
              <a:solidFill>
                <a:schemeClr val="dk1"/>
              </a:solidFill>
              <a:latin typeface="Calibri"/>
              <a:ea typeface="Calibri"/>
              <a:cs typeface="Calibri"/>
              <a:sym typeface="Calibri"/>
            </a:endParaRPr>
          </a:p>
        </p:txBody>
      </p:sp>
      <p:sp>
        <p:nvSpPr>
          <p:cNvPr id="99" name="Google Shape;99;p4"/>
          <p:cNvSpPr/>
          <p:nvPr/>
        </p:nvSpPr>
        <p:spPr>
          <a:xfrm>
            <a:off x="1358622" y="6014561"/>
            <a:ext cx="793790" cy="30480"/>
          </a:xfrm>
          <a:prstGeom prst="roundRect">
            <a:avLst>
              <a:gd fmla="val 312558" name="adj"/>
            </a:avLst>
          </a:prstGeom>
          <a:solidFill>
            <a:srgbClr val="313E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4"/>
          <p:cNvSpPr/>
          <p:nvPr/>
        </p:nvSpPr>
        <p:spPr>
          <a:xfrm>
            <a:off x="878800" y="5774650"/>
            <a:ext cx="510302" cy="510302"/>
          </a:xfrm>
          <a:prstGeom prst="roundRect">
            <a:avLst>
              <a:gd fmla="val 18669" name="adj"/>
            </a:avLst>
          </a:prstGeom>
          <a:solidFill>
            <a:srgbClr val="182567"/>
          </a:solidFill>
          <a:ln cap="flat" cmpd="sng" w="9525">
            <a:solidFill>
              <a:srgbClr val="313E8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4"/>
          <p:cNvSpPr/>
          <p:nvPr/>
        </p:nvSpPr>
        <p:spPr>
          <a:xfrm>
            <a:off x="1037272" y="5859661"/>
            <a:ext cx="193358" cy="340281"/>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CFD0D8"/>
              </a:buClr>
              <a:buSzPts val="2650"/>
              <a:buFont typeface="Roboto Medium"/>
              <a:buNone/>
            </a:pPr>
            <a:r>
              <a:rPr lang="en-US" sz="2650">
                <a:solidFill>
                  <a:srgbClr val="CFD0D8"/>
                </a:solidFill>
                <a:latin typeface="Roboto Medium"/>
                <a:ea typeface="Roboto Medium"/>
                <a:cs typeface="Roboto Medium"/>
                <a:sym typeface="Roboto Medium"/>
              </a:rPr>
              <a:t>3</a:t>
            </a:r>
            <a:endParaRPr sz="2650">
              <a:solidFill>
                <a:schemeClr val="dk1"/>
              </a:solidFill>
              <a:latin typeface="Calibri"/>
              <a:ea typeface="Calibri"/>
              <a:cs typeface="Calibri"/>
              <a:sym typeface="Calibri"/>
            </a:endParaRPr>
          </a:p>
        </p:txBody>
      </p:sp>
      <p:sp>
        <p:nvSpPr>
          <p:cNvPr id="102" name="Google Shape;102;p4"/>
          <p:cNvSpPr/>
          <p:nvPr/>
        </p:nvSpPr>
        <p:spPr>
          <a:xfrm>
            <a:off x="2381488" y="5746313"/>
            <a:ext cx="2917031"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CFD0D8"/>
              </a:buClr>
              <a:buSzPts val="2200"/>
              <a:buFont typeface="Roboto Medium"/>
              <a:buNone/>
            </a:pPr>
            <a:r>
              <a:rPr lang="en-US" sz="2200">
                <a:solidFill>
                  <a:srgbClr val="CFD0D8"/>
                </a:solidFill>
                <a:latin typeface="Roboto Medium"/>
                <a:ea typeface="Roboto Medium"/>
                <a:cs typeface="Roboto Medium"/>
                <a:sym typeface="Roboto Medium"/>
              </a:rPr>
              <a:t>Educational Simulation</a:t>
            </a:r>
            <a:endParaRPr sz="2200">
              <a:solidFill>
                <a:schemeClr val="dk1"/>
              </a:solidFill>
              <a:latin typeface="Calibri"/>
              <a:ea typeface="Calibri"/>
              <a:cs typeface="Calibri"/>
              <a:sym typeface="Calibri"/>
            </a:endParaRPr>
          </a:p>
        </p:txBody>
      </p:sp>
      <p:sp>
        <p:nvSpPr>
          <p:cNvPr id="103" name="Google Shape;103;p4"/>
          <p:cNvSpPr/>
          <p:nvPr/>
        </p:nvSpPr>
        <p:spPr>
          <a:xfrm>
            <a:off x="2381488" y="6236732"/>
            <a:ext cx="5968722" cy="725805"/>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CFD0D8"/>
              </a:buClr>
              <a:buSzPts val="1750"/>
              <a:buFont typeface="Roboto"/>
              <a:buNone/>
            </a:pPr>
            <a:r>
              <a:rPr lang="en-US" sz="1750">
                <a:solidFill>
                  <a:srgbClr val="CFD0D8"/>
                </a:solidFill>
                <a:latin typeface="Roboto"/>
                <a:ea typeface="Roboto"/>
                <a:cs typeface="Roboto"/>
                <a:sym typeface="Roboto"/>
              </a:rPr>
              <a:t>Offers engaging simulations and information about recent asteroid discoveries.</a:t>
            </a:r>
            <a:endParaRPr sz="1750">
              <a:solidFill>
                <a:schemeClr val="dk1"/>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pic>
        <p:nvPicPr>
          <p:cNvPr descr="preencoded.png" id="109" name="Google Shape;109;p5"/>
          <p:cNvPicPr preferRelativeResize="0"/>
          <p:nvPr/>
        </p:nvPicPr>
        <p:blipFill rotWithShape="1">
          <a:blip r:embed="rId3">
            <a:alphaModFix/>
          </a:blip>
          <a:srcRect b="0" l="0" r="0" t="0"/>
          <a:stretch/>
        </p:blipFill>
        <p:spPr>
          <a:xfrm>
            <a:off x="9144000" y="0"/>
            <a:ext cx="5486400" cy="8229600"/>
          </a:xfrm>
          <a:prstGeom prst="rect">
            <a:avLst/>
          </a:prstGeom>
          <a:noFill/>
          <a:ln>
            <a:noFill/>
          </a:ln>
        </p:spPr>
      </p:pic>
      <p:sp>
        <p:nvSpPr>
          <p:cNvPr id="110" name="Google Shape;110;p5"/>
          <p:cNvSpPr/>
          <p:nvPr/>
        </p:nvSpPr>
        <p:spPr>
          <a:xfrm>
            <a:off x="793790" y="897374"/>
            <a:ext cx="7556421" cy="1417558"/>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CFD0D8"/>
              </a:buClr>
              <a:buSzPts val="4450"/>
              <a:buFont typeface="Roboto Medium"/>
              <a:buNone/>
            </a:pPr>
            <a:r>
              <a:rPr lang="en-US" sz="4450">
                <a:solidFill>
                  <a:srgbClr val="CFD0D8"/>
                </a:solidFill>
                <a:latin typeface="Roboto Medium"/>
                <a:ea typeface="Roboto Medium"/>
                <a:cs typeface="Roboto Medium"/>
                <a:sym typeface="Roboto Medium"/>
              </a:rPr>
              <a:t>Key pioneering neo Website Features</a:t>
            </a:r>
            <a:endParaRPr sz="4450">
              <a:solidFill>
                <a:schemeClr val="dk1"/>
              </a:solidFill>
              <a:latin typeface="Calibri"/>
              <a:ea typeface="Calibri"/>
              <a:cs typeface="Calibri"/>
              <a:sym typeface="Calibri"/>
            </a:endParaRPr>
          </a:p>
        </p:txBody>
      </p:sp>
      <p:sp>
        <p:nvSpPr>
          <p:cNvPr id="111" name="Google Shape;111;p5"/>
          <p:cNvSpPr/>
          <p:nvPr/>
        </p:nvSpPr>
        <p:spPr>
          <a:xfrm>
            <a:off x="793790" y="2655094"/>
            <a:ext cx="3664863" cy="2402324"/>
          </a:xfrm>
          <a:prstGeom prst="roundRect">
            <a:avLst>
              <a:gd fmla="val 3966" name="adj"/>
            </a:avLst>
          </a:prstGeom>
          <a:solidFill>
            <a:srgbClr val="182567"/>
          </a:solidFill>
          <a:ln cap="flat" cmpd="sng" w="9525">
            <a:solidFill>
              <a:srgbClr val="313E8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5"/>
          <p:cNvSpPr/>
          <p:nvPr/>
        </p:nvSpPr>
        <p:spPr>
          <a:xfrm>
            <a:off x="1028224" y="2889528"/>
            <a:ext cx="283523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CFD0D8"/>
              </a:buClr>
              <a:buSzPts val="2200"/>
              <a:buFont typeface="Roboto Medium"/>
              <a:buNone/>
            </a:pPr>
            <a:r>
              <a:rPr lang="en-US" sz="2200">
                <a:solidFill>
                  <a:srgbClr val="CFD0D8"/>
                </a:solidFill>
                <a:latin typeface="Roboto Medium"/>
                <a:ea typeface="Roboto Medium"/>
                <a:cs typeface="Roboto Medium"/>
                <a:sym typeface="Roboto Medium"/>
              </a:rPr>
              <a:t>Orbital Data</a:t>
            </a:r>
            <a:endParaRPr sz="2200">
              <a:solidFill>
                <a:schemeClr val="dk1"/>
              </a:solidFill>
              <a:latin typeface="Calibri"/>
              <a:ea typeface="Calibri"/>
              <a:cs typeface="Calibri"/>
              <a:sym typeface="Calibri"/>
            </a:endParaRPr>
          </a:p>
        </p:txBody>
      </p:sp>
      <p:sp>
        <p:nvSpPr>
          <p:cNvPr id="113" name="Google Shape;113;p5"/>
          <p:cNvSpPr/>
          <p:nvPr/>
        </p:nvSpPr>
        <p:spPr>
          <a:xfrm>
            <a:off x="1028224" y="3379946"/>
            <a:ext cx="3195995" cy="725805"/>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CFD0D8"/>
              </a:buClr>
              <a:buSzPts val="1750"/>
              <a:buFont typeface="Roboto"/>
              <a:buNone/>
            </a:pPr>
            <a:r>
              <a:rPr lang="en-US" sz="1750">
                <a:solidFill>
                  <a:srgbClr val="CFD0D8"/>
                </a:solidFill>
                <a:latin typeface="Roboto"/>
                <a:ea typeface="Roboto"/>
                <a:cs typeface="Roboto"/>
                <a:sym typeface="Roboto"/>
              </a:rPr>
              <a:t>Provides detailed information on NEO orbits.</a:t>
            </a:r>
            <a:endParaRPr sz="1750">
              <a:solidFill>
                <a:schemeClr val="dk1"/>
              </a:solidFill>
              <a:latin typeface="Calibri"/>
              <a:ea typeface="Calibri"/>
              <a:cs typeface="Calibri"/>
              <a:sym typeface="Calibri"/>
            </a:endParaRPr>
          </a:p>
        </p:txBody>
      </p:sp>
      <p:sp>
        <p:nvSpPr>
          <p:cNvPr id="114" name="Google Shape;114;p5"/>
          <p:cNvSpPr/>
          <p:nvPr/>
        </p:nvSpPr>
        <p:spPr>
          <a:xfrm>
            <a:off x="4685467" y="2655094"/>
            <a:ext cx="3664863" cy="2402324"/>
          </a:xfrm>
          <a:prstGeom prst="roundRect">
            <a:avLst>
              <a:gd fmla="val 3966" name="adj"/>
            </a:avLst>
          </a:prstGeom>
          <a:solidFill>
            <a:srgbClr val="182567"/>
          </a:solidFill>
          <a:ln cap="flat" cmpd="sng" w="9525">
            <a:solidFill>
              <a:srgbClr val="313E8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5"/>
          <p:cNvSpPr/>
          <p:nvPr/>
        </p:nvSpPr>
        <p:spPr>
          <a:xfrm>
            <a:off x="4919901" y="2889528"/>
            <a:ext cx="3195995" cy="70866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CFD0D8"/>
              </a:buClr>
              <a:buSzPts val="2200"/>
              <a:buFont typeface="Roboto Medium"/>
              <a:buNone/>
            </a:pPr>
            <a:r>
              <a:rPr lang="en-US" sz="2200">
                <a:solidFill>
                  <a:srgbClr val="CFD0D8"/>
                </a:solidFill>
                <a:latin typeface="Roboto Medium"/>
                <a:ea typeface="Roboto Medium"/>
                <a:cs typeface="Roboto Medium"/>
                <a:sym typeface="Roboto Medium"/>
              </a:rPr>
              <a:t>Research and Exploration</a:t>
            </a:r>
            <a:endParaRPr sz="2200">
              <a:solidFill>
                <a:schemeClr val="dk1"/>
              </a:solidFill>
              <a:latin typeface="Calibri"/>
              <a:ea typeface="Calibri"/>
              <a:cs typeface="Calibri"/>
              <a:sym typeface="Calibri"/>
            </a:endParaRPr>
          </a:p>
        </p:txBody>
      </p:sp>
      <p:sp>
        <p:nvSpPr>
          <p:cNvPr id="116" name="Google Shape;116;p5"/>
          <p:cNvSpPr/>
          <p:nvPr/>
        </p:nvSpPr>
        <p:spPr>
          <a:xfrm>
            <a:off x="4919901" y="3734276"/>
            <a:ext cx="3195995" cy="1088708"/>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CFD0D8"/>
              </a:buClr>
              <a:buSzPts val="1750"/>
              <a:buFont typeface="Roboto"/>
              <a:buNone/>
            </a:pPr>
            <a:r>
              <a:rPr lang="en-US" sz="1750">
                <a:solidFill>
                  <a:srgbClr val="CFD0D8"/>
                </a:solidFill>
                <a:latin typeface="Roboto"/>
                <a:ea typeface="Roboto"/>
                <a:cs typeface="Roboto"/>
                <a:sym typeface="Roboto"/>
              </a:rPr>
              <a:t>Enables in-depth research on NEOs and facilitates exploration.</a:t>
            </a:r>
            <a:endParaRPr sz="1750">
              <a:solidFill>
                <a:schemeClr val="dk1"/>
              </a:solidFill>
              <a:latin typeface="Calibri"/>
              <a:ea typeface="Calibri"/>
              <a:cs typeface="Calibri"/>
              <a:sym typeface="Calibri"/>
            </a:endParaRPr>
          </a:p>
        </p:txBody>
      </p:sp>
      <p:sp>
        <p:nvSpPr>
          <p:cNvPr id="117" name="Google Shape;117;p5"/>
          <p:cNvSpPr/>
          <p:nvPr/>
        </p:nvSpPr>
        <p:spPr>
          <a:xfrm>
            <a:off x="793790" y="5284232"/>
            <a:ext cx="3664863" cy="2047994"/>
          </a:xfrm>
          <a:prstGeom prst="roundRect">
            <a:avLst>
              <a:gd fmla="val 4652" name="adj"/>
            </a:avLst>
          </a:prstGeom>
          <a:solidFill>
            <a:srgbClr val="182567"/>
          </a:solidFill>
          <a:ln cap="flat" cmpd="sng" w="9525">
            <a:solidFill>
              <a:srgbClr val="313E8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5"/>
          <p:cNvSpPr/>
          <p:nvPr/>
        </p:nvSpPr>
        <p:spPr>
          <a:xfrm>
            <a:off x="1028224" y="5518666"/>
            <a:ext cx="283523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CFD0D8"/>
              </a:buClr>
              <a:buSzPts val="2200"/>
              <a:buFont typeface="Roboto Medium"/>
              <a:buNone/>
            </a:pPr>
            <a:r>
              <a:rPr lang="en-US" sz="2200">
                <a:solidFill>
                  <a:srgbClr val="CFD0D8"/>
                </a:solidFill>
                <a:latin typeface="Roboto Medium"/>
                <a:ea typeface="Roboto Medium"/>
                <a:cs typeface="Roboto Medium"/>
                <a:sym typeface="Roboto Medium"/>
              </a:rPr>
              <a:t>Visualizations</a:t>
            </a:r>
            <a:endParaRPr sz="2200">
              <a:solidFill>
                <a:schemeClr val="dk1"/>
              </a:solidFill>
              <a:latin typeface="Calibri"/>
              <a:ea typeface="Calibri"/>
              <a:cs typeface="Calibri"/>
              <a:sym typeface="Calibri"/>
            </a:endParaRPr>
          </a:p>
        </p:txBody>
      </p:sp>
      <p:sp>
        <p:nvSpPr>
          <p:cNvPr id="119" name="Google Shape;119;p5"/>
          <p:cNvSpPr/>
          <p:nvPr/>
        </p:nvSpPr>
        <p:spPr>
          <a:xfrm>
            <a:off x="1028224" y="6009084"/>
            <a:ext cx="3195995" cy="1088708"/>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CFD0D8"/>
              </a:buClr>
              <a:buSzPts val="1750"/>
              <a:buFont typeface="Roboto"/>
              <a:buNone/>
            </a:pPr>
            <a:r>
              <a:rPr lang="en-US" sz="1750">
                <a:solidFill>
                  <a:srgbClr val="CFD0D8"/>
                </a:solidFill>
                <a:latin typeface="Roboto"/>
                <a:ea typeface="Roboto"/>
                <a:cs typeface="Roboto"/>
                <a:sym typeface="Roboto"/>
              </a:rPr>
              <a:t>Features interactive models and graphics representing NEO trajectories.</a:t>
            </a:r>
            <a:endParaRPr sz="1750">
              <a:solidFill>
                <a:schemeClr val="dk1"/>
              </a:solidFill>
              <a:latin typeface="Calibri"/>
              <a:ea typeface="Calibri"/>
              <a:cs typeface="Calibri"/>
              <a:sym typeface="Calibri"/>
            </a:endParaRPr>
          </a:p>
        </p:txBody>
      </p:sp>
      <p:sp>
        <p:nvSpPr>
          <p:cNvPr id="120" name="Google Shape;120;p5"/>
          <p:cNvSpPr/>
          <p:nvPr/>
        </p:nvSpPr>
        <p:spPr>
          <a:xfrm>
            <a:off x="4685467" y="5284232"/>
            <a:ext cx="3664863" cy="2047994"/>
          </a:xfrm>
          <a:prstGeom prst="roundRect">
            <a:avLst>
              <a:gd fmla="val 4652" name="adj"/>
            </a:avLst>
          </a:prstGeom>
          <a:solidFill>
            <a:srgbClr val="182567"/>
          </a:solidFill>
          <a:ln cap="flat" cmpd="sng" w="9525">
            <a:solidFill>
              <a:srgbClr val="313E8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5"/>
          <p:cNvSpPr/>
          <p:nvPr/>
        </p:nvSpPr>
        <p:spPr>
          <a:xfrm>
            <a:off x="4919901" y="5518666"/>
            <a:ext cx="283523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CFD0D8"/>
              </a:buClr>
              <a:buSzPts val="2200"/>
              <a:buFont typeface="Roboto Medium"/>
              <a:buNone/>
            </a:pPr>
            <a:r>
              <a:rPr lang="en-US" sz="2200">
                <a:solidFill>
                  <a:srgbClr val="CFD0D8"/>
                </a:solidFill>
                <a:latin typeface="Roboto Medium"/>
                <a:ea typeface="Roboto Medium"/>
                <a:cs typeface="Roboto Medium"/>
                <a:sym typeface="Roboto Medium"/>
              </a:rPr>
              <a:t>User-Friendly Design</a:t>
            </a:r>
            <a:endParaRPr sz="2200">
              <a:solidFill>
                <a:schemeClr val="dk1"/>
              </a:solidFill>
              <a:latin typeface="Calibri"/>
              <a:ea typeface="Calibri"/>
              <a:cs typeface="Calibri"/>
              <a:sym typeface="Calibri"/>
            </a:endParaRPr>
          </a:p>
        </p:txBody>
      </p:sp>
      <p:sp>
        <p:nvSpPr>
          <p:cNvPr id="122" name="Google Shape;122;p5"/>
          <p:cNvSpPr/>
          <p:nvPr/>
        </p:nvSpPr>
        <p:spPr>
          <a:xfrm>
            <a:off x="4919901" y="6009084"/>
            <a:ext cx="3195995" cy="725805"/>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CFD0D8"/>
              </a:buClr>
              <a:buSzPts val="1750"/>
              <a:buFont typeface="Roboto"/>
              <a:buNone/>
            </a:pPr>
            <a:r>
              <a:rPr lang="en-US" sz="1750">
                <a:solidFill>
                  <a:srgbClr val="CFD0D8"/>
                </a:solidFill>
                <a:latin typeface="Roboto"/>
                <a:ea typeface="Roboto"/>
                <a:cs typeface="Roboto"/>
                <a:sym typeface="Roboto"/>
              </a:rPr>
              <a:t>Provides customizable views of NEO data.</a:t>
            </a:r>
            <a:endParaRPr sz="1750">
              <a:solidFill>
                <a:schemeClr val="dk1"/>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pic>
        <p:nvPicPr>
          <p:cNvPr descr="preencoded.png" id="128" name="Google Shape;128;p6"/>
          <p:cNvPicPr preferRelativeResize="0"/>
          <p:nvPr/>
        </p:nvPicPr>
        <p:blipFill rotWithShape="1">
          <a:blip r:embed="rId3">
            <a:alphaModFix/>
          </a:blip>
          <a:srcRect b="0" l="0" r="0" t="0"/>
          <a:stretch/>
        </p:blipFill>
        <p:spPr>
          <a:xfrm>
            <a:off x="0" y="0"/>
            <a:ext cx="5486400" cy="8229600"/>
          </a:xfrm>
          <a:prstGeom prst="rect">
            <a:avLst/>
          </a:prstGeom>
          <a:noFill/>
          <a:ln>
            <a:noFill/>
          </a:ln>
        </p:spPr>
      </p:pic>
      <p:sp>
        <p:nvSpPr>
          <p:cNvPr id="129" name="Google Shape;129;p6"/>
          <p:cNvSpPr/>
          <p:nvPr/>
        </p:nvSpPr>
        <p:spPr>
          <a:xfrm>
            <a:off x="6280190" y="1240036"/>
            <a:ext cx="6176963" cy="708779"/>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CFD0D8"/>
              </a:buClr>
              <a:buSzPts val="4450"/>
              <a:buFont typeface="Roboto Medium"/>
              <a:buNone/>
            </a:pPr>
            <a:r>
              <a:rPr lang="en-US" sz="4450">
                <a:solidFill>
                  <a:srgbClr val="CFD0D8"/>
                </a:solidFill>
                <a:latin typeface="Roboto Medium"/>
                <a:ea typeface="Roboto Medium"/>
                <a:cs typeface="Roboto Medium"/>
                <a:sym typeface="Roboto Medium"/>
              </a:rPr>
              <a:t>Innovating Beyond Earth</a:t>
            </a:r>
            <a:endParaRPr sz="4450">
              <a:solidFill>
                <a:schemeClr val="dk1"/>
              </a:solidFill>
              <a:latin typeface="Calibri"/>
              <a:ea typeface="Calibri"/>
              <a:cs typeface="Calibri"/>
              <a:sym typeface="Calibri"/>
            </a:endParaRPr>
          </a:p>
        </p:txBody>
      </p:sp>
      <p:pic>
        <p:nvPicPr>
          <p:cNvPr descr="preencoded.png" id="130" name="Google Shape;130;p6"/>
          <p:cNvPicPr preferRelativeResize="0"/>
          <p:nvPr/>
        </p:nvPicPr>
        <p:blipFill rotWithShape="1">
          <a:blip r:embed="rId4">
            <a:alphaModFix/>
          </a:blip>
          <a:srcRect b="0" l="0" r="0" t="0"/>
          <a:stretch/>
        </p:blipFill>
        <p:spPr>
          <a:xfrm>
            <a:off x="6280190" y="2288977"/>
            <a:ext cx="566976" cy="566976"/>
          </a:xfrm>
          <a:prstGeom prst="rect">
            <a:avLst/>
          </a:prstGeom>
          <a:noFill/>
          <a:ln>
            <a:noFill/>
          </a:ln>
        </p:spPr>
      </p:pic>
      <p:sp>
        <p:nvSpPr>
          <p:cNvPr id="131" name="Google Shape;131;p6"/>
          <p:cNvSpPr/>
          <p:nvPr/>
        </p:nvSpPr>
        <p:spPr>
          <a:xfrm>
            <a:off x="6280190" y="3082766"/>
            <a:ext cx="283523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CFD0D8"/>
              </a:buClr>
              <a:buSzPts val="2200"/>
              <a:buFont typeface="Roboto Medium"/>
              <a:buNone/>
            </a:pPr>
            <a:r>
              <a:rPr lang="en-US" sz="2200">
                <a:solidFill>
                  <a:srgbClr val="CFD0D8"/>
                </a:solidFill>
                <a:latin typeface="Roboto Medium"/>
                <a:ea typeface="Roboto Medium"/>
                <a:cs typeface="Roboto Medium"/>
                <a:sym typeface="Roboto Medium"/>
              </a:rPr>
              <a:t>Observation</a:t>
            </a:r>
            <a:endParaRPr sz="2200">
              <a:solidFill>
                <a:schemeClr val="dk1"/>
              </a:solidFill>
              <a:latin typeface="Calibri"/>
              <a:ea typeface="Calibri"/>
              <a:cs typeface="Calibri"/>
              <a:sym typeface="Calibri"/>
            </a:endParaRPr>
          </a:p>
        </p:txBody>
      </p:sp>
      <p:sp>
        <p:nvSpPr>
          <p:cNvPr id="132" name="Google Shape;132;p6"/>
          <p:cNvSpPr/>
          <p:nvPr/>
        </p:nvSpPr>
        <p:spPr>
          <a:xfrm>
            <a:off x="6280190" y="3573185"/>
            <a:ext cx="3608070" cy="362903"/>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CFD0D8"/>
              </a:buClr>
              <a:buSzPts val="1750"/>
              <a:buFont typeface="Roboto"/>
              <a:buNone/>
            </a:pPr>
            <a:r>
              <a:rPr lang="en-US" sz="1750">
                <a:solidFill>
                  <a:srgbClr val="CFD0D8"/>
                </a:solidFill>
                <a:latin typeface="Roboto"/>
                <a:ea typeface="Roboto"/>
                <a:cs typeface="Roboto"/>
                <a:sym typeface="Roboto"/>
              </a:rPr>
              <a:t>Monitoring near-Earth objects.</a:t>
            </a:r>
            <a:endParaRPr sz="1750">
              <a:solidFill>
                <a:schemeClr val="dk1"/>
              </a:solidFill>
              <a:latin typeface="Calibri"/>
              <a:ea typeface="Calibri"/>
              <a:cs typeface="Calibri"/>
              <a:sym typeface="Calibri"/>
            </a:endParaRPr>
          </a:p>
        </p:txBody>
      </p:sp>
      <p:pic>
        <p:nvPicPr>
          <p:cNvPr descr="preencoded.png" id="133" name="Google Shape;133;p6"/>
          <p:cNvPicPr preferRelativeResize="0"/>
          <p:nvPr/>
        </p:nvPicPr>
        <p:blipFill rotWithShape="1">
          <a:blip r:embed="rId5">
            <a:alphaModFix/>
          </a:blip>
          <a:srcRect b="0" l="0" r="0" t="0"/>
          <a:stretch/>
        </p:blipFill>
        <p:spPr>
          <a:xfrm>
            <a:off x="10228421" y="2288977"/>
            <a:ext cx="566976" cy="566976"/>
          </a:xfrm>
          <a:prstGeom prst="rect">
            <a:avLst/>
          </a:prstGeom>
          <a:noFill/>
          <a:ln>
            <a:noFill/>
          </a:ln>
        </p:spPr>
      </p:pic>
      <p:sp>
        <p:nvSpPr>
          <p:cNvPr id="134" name="Google Shape;134;p6"/>
          <p:cNvSpPr/>
          <p:nvPr/>
        </p:nvSpPr>
        <p:spPr>
          <a:xfrm>
            <a:off x="10228421" y="3082766"/>
            <a:ext cx="283523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CFD0D8"/>
              </a:buClr>
              <a:buSzPts val="2200"/>
              <a:buFont typeface="Roboto Medium"/>
              <a:buNone/>
            </a:pPr>
            <a:r>
              <a:rPr lang="en-US" sz="2200">
                <a:solidFill>
                  <a:srgbClr val="CFD0D8"/>
                </a:solidFill>
                <a:latin typeface="Roboto Medium"/>
                <a:ea typeface="Roboto Medium"/>
                <a:cs typeface="Roboto Medium"/>
                <a:sym typeface="Roboto Medium"/>
              </a:rPr>
              <a:t>Analysis</a:t>
            </a:r>
            <a:endParaRPr sz="2200">
              <a:solidFill>
                <a:schemeClr val="dk1"/>
              </a:solidFill>
              <a:latin typeface="Calibri"/>
              <a:ea typeface="Calibri"/>
              <a:cs typeface="Calibri"/>
              <a:sym typeface="Calibri"/>
            </a:endParaRPr>
          </a:p>
        </p:txBody>
      </p:sp>
      <p:sp>
        <p:nvSpPr>
          <p:cNvPr id="135" name="Google Shape;135;p6"/>
          <p:cNvSpPr/>
          <p:nvPr/>
        </p:nvSpPr>
        <p:spPr>
          <a:xfrm>
            <a:off x="10228421" y="3573185"/>
            <a:ext cx="3608189" cy="725805"/>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CFD0D8"/>
              </a:buClr>
              <a:buSzPts val="1750"/>
              <a:buFont typeface="Roboto"/>
              <a:buNone/>
            </a:pPr>
            <a:r>
              <a:rPr lang="en-US" sz="1750">
                <a:solidFill>
                  <a:srgbClr val="CFD0D8"/>
                </a:solidFill>
                <a:latin typeface="Roboto"/>
                <a:ea typeface="Roboto"/>
                <a:cs typeface="Roboto"/>
                <a:sym typeface="Roboto"/>
              </a:rPr>
              <a:t>Evaluating potential of humans analyzing solar system</a:t>
            </a:r>
            <a:endParaRPr sz="1750">
              <a:solidFill>
                <a:schemeClr val="dk1"/>
              </a:solidFill>
              <a:latin typeface="Calibri"/>
              <a:ea typeface="Calibri"/>
              <a:cs typeface="Calibri"/>
              <a:sym typeface="Calibri"/>
            </a:endParaRPr>
          </a:p>
        </p:txBody>
      </p:sp>
      <p:pic>
        <p:nvPicPr>
          <p:cNvPr descr="preencoded.png" id="136" name="Google Shape;136;p6"/>
          <p:cNvPicPr preferRelativeResize="0"/>
          <p:nvPr/>
        </p:nvPicPr>
        <p:blipFill rotWithShape="1">
          <a:blip r:embed="rId6">
            <a:alphaModFix/>
          </a:blip>
          <a:srcRect b="0" l="0" r="0" t="0"/>
          <a:stretch/>
        </p:blipFill>
        <p:spPr>
          <a:xfrm>
            <a:off x="6280190" y="4979432"/>
            <a:ext cx="566976" cy="566976"/>
          </a:xfrm>
          <a:prstGeom prst="rect">
            <a:avLst/>
          </a:prstGeom>
          <a:noFill/>
          <a:ln>
            <a:noFill/>
          </a:ln>
        </p:spPr>
      </p:pic>
      <p:sp>
        <p:nvSpPr>
          <p:cNvPr id="137" name="Google Shape;137;p6"/>
          <p:cNvSpPr/>
          <p:nvPr/>
        </p:nvSpPr>
        <p:spPr>
          <a:xfrm>
            <a:off x="6280190" y="5773222"/>
            <a:ext cx="283523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CFD0D8"/>
              </a:buClr>
              <a:buSzPts val="2200"/>
              <a:buFont typeface="Roboto Medium"/>
              <a:buNone/>
            </a:pPr>
            <a:r>
              <a:rPr lang="en-US" sz="2200">
                <a:solidFill>
                  <a:srgbClr val="CFD0D8"/>
                </a:solidFill>
                <a:latin typeface="Roboto Medium"/>
                <a:ea typeface="Roboto Medium"/>
                <a:cs typeface="Roboto Medium"/>
                <a:sym typeface="Roboto Medium"/>
              </a:rPr>
              <a:t>Outreach</a:t>
            </a:r>
            <a:endParaRPr sz="2200">
              <a:solidFill>
                <a:schemeClr val="dk1"/>
              </a:solidFill>
              <a:latin typeface="Calibri"/>
              <a:ea typeface="Calibri"/>
              <a:cs typeface="Calibri"/>
              <a:sym typeface="Calibri"/>
            </a:endParaRPr>
          </a:p>
        </p:txBody>
      </p:sp>
      <p:sp>
        <p:nvSpPr>
          <p:cNvPr id="138" name="Google Shape;138;p6"/>
          <p:cNvSpPr/>
          <p:nvPr/>
        </p:nvSpPr>
        <p:spPr>
          <a:xfrm>
            <a:off x="6280190" y="6263640"/>
            <a:ext cx="3608070" cy="362903"/>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CFD0D8"/>
              </a:buClr>
              <a:buSzPts val="1750"/>
              <a:buFont typeface="Roboto"/>
              <a:buNone/>
            </a:pPr>
            <a:r>
              <a:rPr lang="en-US" sz="1750">
                <a:solidFill>
                  <a:srgbClr val="CFD0D8"/>
                </a:solidFill>
                <a:latin typeface="Roboto"/>
                <a:ea typeface="Roboto"/>
                <a:cs typeface="Roboto"/>
                <a:sym typeface="Roboto"/>
              </a:rPr>
              <a:t>Sharing knowledge with the public.</a:t>
            </a:r>
            <a:endParaRPr sz="1750">
              <a:solidFill>
                <a:schemeClr val="dk1"/>
              </a:solidFill>
              <a:latin typeface="Calibri"/>
              <a:ea typeface="Calibri"/>
              <a:cs typeface="Calibri"/>
              <a:sym typeface="Calibri"/>
            </a:endParaRPr>
          </a:p>
        </p:txBody>
      </p:sp>
      <p:pic>
        <p:nvPicPr>
          <p:cNvPr descr="preencoded.png" id="139" name="Google Shape;139;p6"/>
          <p:cNvPicPr preferRelativeResize="0"/>
          <p:nvPr/>
        </p:nvPicPr>
        <p:blipFill rotWithShape="1">
          <a:blip r:embed="rId7">
            <a:alphaModFix/>
          </a:blip>
          <a:srcRect b="0" l="0" r="0" t="0"/>
          <a:stretch/>
        </p:blipFill>
        <p:spPr>
          <a:xfrm>
            <a:off x="10228421" y="4979432"/>
            <a:ext cx="566976" cy="566976"/>
          </a:xfrm>
          <a:prstGeom prst="rect">
            <a:avLst/>
          </a:prstGeom>
          <a:noFill/>
          <a:ln>
            <a:noFill/>
          </a:ln>
        </p:spPr>
      </p:pic>
      <p:sp>
        <p:nvSpPr>
          <p:cNvPr id="140" name="Google Shape;140;p6"/>
          <p:cNvSpPr/>
          <p:nvPr/>
        </p:nvSpPr>
        <p:spPr>
          <a:xfrm>
            <a:off x="10228421" y="5773222"/>
            <a:ext cx="283523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CFD0D8"/>
              </a:buClr>
              <a:buSzPts val="2200"/>
              <a:buFont typeface="Roboto Medium"/>
              <a:buNone/>
            </a:pPr>
            <a:r>
              <a:rPr lang="en-US" sz="2200">
                <a:solidFill>
                  <a:srgbClr val="CFD0D8"/>
                </a:solidFill>
                <a:latin typeface="Roboto Medium"/>
                <a:ea typeface="Roboto Medium"/>
                <a:cs typeface="Roboto Medium"/>
                <a:sym typeface="Roboto Medium"/>
              </a:rPr>
              <a:t>Exploration</a:t>
            </a:r>
            <a:endParaRPr sz="2200">
              <a:solidFill>
                <a:schemeClr val="dk1"/>
              </a:solidFill>
              <a:latin typeface="Calibri"/>
              <a:ea typeface="Calibri"/>
              <a:cs typeface="Calibri"/>
              <a:sym typeface="Calibri"/>
            </a:endParaRPr>
          </a:p>
        </p:txBody>
      </p:sp>
      <p:sp>
        <p:nvSpPr>
          <p:cNvPr id="141" name="Google Shape;141;p6"/>
          <p:cNvSpPr/>
          <p:nvPr/>
        </p:nvSpPr>
        <p:spPr>
          <a:xfrm>
            <a:off x="10228421" y="6263640"/>
            <a:ext cx="3608189" cy="725805"/>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CFD0D8"/>
              </a:buClr>
              <a:buSzPts val="1750"/>
              <a:buFont typeface="Roboto"/>
              <a:buNone/>
            </a:pPr>
            <a:r>
              <a:rPr lang="en-US" sz="1750">
                <a:solidFill>
                  <a:srgbClr val="CFD0D8"/>
                </a:solidFill>
                <a:latin typeface="Roboto"/>
                <a:ea typeface="Roboto"/>
                <a:cs typeface="Roboto"/>
                <a:sym typeface="Roboto"/>
              </a:rPr>
              <a:t>Sending missions to study asteroids.</a:t>
            </a:r>
            <a:endParaRPr sz="1750">
              <a:solidFill>
                <a:schemeClr val="dk1"/>
              </a:solidFill>
              <a:latin typeface="Calibri"/>
              <a:ea typeface="Calibri"/>
              <a:cs typeface="Calibri"/>
              <a:sym typeface="Calibri"/>
            </a:endParaRPr>
          </a:p>
        </p:txBody>
      </p:sp>
      <p:pic>
        <p:nvPicPr>
          <p:cNvPr id="142" name="Google Shape;142;p6"/>
          <p:cNvPicPr preferRelativeResize="0"/>
          <p:nvPr/>
        </p:nvPicPr>
        <p:blipFill rotWithShape="1">
          <a:blip r:embed="rId8">
            <a:alphaModFix/>
          </a:blip>
          <a:srcRect b="0" l="0" r="0" t="0"/>
          <a:stretch/>
        </p:blipFill>
        <p:spPr>
          <a:xfrm>
            <a:off x="12336966" y="7670576"/>
            <a:ext cx="2293434" cy="559024"/>
          </a:xfrm>
          <a:prstGeom prst="rect">
            <a:avLst/>
          </a:prstGeom>
          <a:noFill/>
          <a:ln>
            <a:noFill/>
          </a:ln>
        </p:spPr>
      </p:pic>
      <p:sp>
        <p:nvSpPr>
          <p:cNvPr id="143" name="Google Shape;143;p6"/>
          <p:cNvSpPr txBox="1"/>
          <p:nvPr/>
        </p:nvSpPr>
        <p:spPr>
          <a:xfrm>
            <a:off x="11162925" y="7601800"/>
            <a:ext cx="6793800" cy="369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u="sng">
                <a:solidFill>
                  <a:schemeClr val="lt1"/>
                </a:solidFill>
                <a:latin typeface="Overlock"/>
                <a:ea typeface="Overlock"/>
                <a:cs typeface="Overlock"/>
                <a:sym typeface="Overlock"/>
                <a:hlinkClick action="ppaction://hlinksldjump" r:id="rId9">
                  <a:extLst>
                    <a:ext uri="{A12FA001-AC4F-418D-AE19-62706E023703}">
                      <ahyp:hlinkClr val="tx"/>
                    </a:ext>
                  </a:extLst>
                </a:hlinkClick>
              </a:rPr>
              <a:t> </a:t>
            </a:r>
            <a:r>
              <a:rPr lang="en-US" sz="1800" u="sng">
                <a:solidFill>
                  <a:schemeClr val="hlink"/>
                </a:solidFill>
                <a:latin typeface="Overlock"/>
                <a:ea typeface="Overlock"/>
                <a:cs typeface="Overlock"/>
                <a:sym typeface="Overlock"/>
                <a:hlinkClick r:id="rId10"/>
              </a:rPr>
              <a:t>Pioneering Neos</a:t>
            </a:r>
            <a:endParaRPr sz="1800">
              <a:solidFill>
                <a:schemeClr val="lt1"/>
              </a:solidFill>
              <a:latin typeface="Overlock"/>
              <a:ea typeface="Overlock"/>
              <a:cs typeface="Overlock"/>
              <a:sym typeface="Overlock"/>
            </a:endParaRPr>
          </a:p>
        </p:txBody>
      </p:sp>
      <p:sp>
        <p:nvSpPr>
          <p:cNvPr id="144" name="Google Shape;144;p6"/>
          <p:cNvSpPr txBox="1"/>
          <p:nvPr/>
        </p:nvSpPr>
        <p:spPr>
          <a:xfrm>
            <a:off x="11088724" y="7110969"/>
            <a:ext cx="3006300" cy="369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rgbClr val="F2F2F2"/>
                </a:solidFill>
                <a:latin typeface="Arial"/>
                <a:ea typeface="Arial"/>
                <a:cs typeface="Arial"/>
                <a:sym typeface="Arial"/>
              </a:rPr>
              <a:t>Our Website:</a:t>
            </a:r>
            <a:endParaRPr sz="1800">
              <a:solidFill>
                <a:srgbClr val="F2F2F2"/>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2024-10-06T03:06:40Z</dcterms:created>
  <dc:creator>PptxGenJS</dc:creator>
</cp:coreProperties>
</file>